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8" r:id="rId2"/>
    <p:sldId id="287" r:id="rId3"/>
    <p:sldId id="284" r:id="rId4"/>
    <p:sldId id="288" r:id="rId5"/>
    <p:sldId id="264" r:id="rId6"/>
    <p:sldId id="265" r:id="rId7"/>
    <p:sldId id="266" r:id="rId8"/>
    <p:sldId id="267" r:id="rId9"/>
    <p:sldId id="289" r:id="rId10"/>
    <p:sldId id="268" r:id="rId11"/>
    <p:sldId id="269" r:id="rId12"/>
    <p:sldId id="270" r:id="rId13"/>
    <p:sldId id="271" r:id="rId14"/>
    <p:sldId id="272" r:id="rId15"/>
    <p:sldId id="273" r:id="rId16"/>
    <p:sldId id="259" r:id="rId17"/>
    <p:sldId id="263" r:id="rId18"/>
    <p:sldId id="276" r:id="rId19"/>
    <p:sldId id="261" r:id="rId20"/>
    <p:sldId id="282" r:id="rId21"/>
    <p:sldId id="277" r:id="rId22"/>
    <p:sldId id="278" r:id="rId23"/>
    <p:sldId id="279" r:id="rId24"/>
    <p:sldId id="280" r:id="rId25"/>
    <p:sldId id="281" r:id="rId26"/>
    <p:sldId id="283" r:id="rId27"/>
    <p:sldId id="257" r:id="rId28"/>
    <p:sldId id="27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561" autoAdjust="0"/>
    <p:restoredTop sz="59519" autoAdjust="0"/>
  </p:normalViewPr>
  <p:slideViewPr>
    <p:cSldViewPr snapToGrid="0">
      <p:cViewPr varScale="1">
        <p:scale>
          <a:sx n="86" d="100"/>
          <a:sy n="86" d="100"/>
        </p:scale>
        <p:origin x="581" y="58"/>
      </p:cViewPr>
      <p:guideLst/>
    </p:cSldViewPr>
  </p:slideViewPr>
  <p:outlineViewPr>
    <p:cViewPr>
      <p:scale>
        <a:sx n="33" d="100"/>
        <a:sy n="33" d="100"/>
      </p:scale>
      <p:origin x="0" y="-1584"/>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6" d="100"/>
          <a:sy n="66" d="100"/>
        </p:scale>
        <p:origin x="3062" y="8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943100" y="0"/>
            <a:ext cx="2971800" cy="458788"/>
          </a:xfrm>
          <a:prstGeom prst="rect">
            <a:avLst/>
          </a:prstGeom>
        </p:spPr>
        <p:txBody>
          <a:bodyPr vert="horz" lIns="91440" tIns="45720" rIns="91440" bIns="45720" rtlCol="0"/>
          <a:lstStyle>
            <a:lvl1pPr algn="l">
              <a:defRPr sz="1200"/>
            </a:lvl1pPr>
          </a:lstStyle>
          <a:p>
            <a:pPr algn="ctr"/>
            <a:endParaRPr lang="en-US" sz="1400"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BA8601-20FA-41D0-A6FE-035CD6F07D5B}" type="slidenum">
              <a:rPr lang="en-US" smtClean="0"/>
              <a:t>‹#›</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050" y="30163"/>
            <a:ext cx="1503363" cy="699239"/>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185"/>
            <a:ext cx="2067172" cy="720217"/>
          </a:xfrm>
          <a:prstGeom prst="rect">
            <a:avLst/>
          </a:prstGeom>
        </p:spPr>
      </p:pic>
    </p:spTree>
    <p:extLst>
      <p:ext uri="{BB962C8B-B14F-4D97-AF65-F5344CB8AC3E}">
        <p14:creationId xmlns:p14="http://schemas.microsoft.com/office/powerpoint/2010/main" val="1143112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21EFE7-7F11-44A1-A095-ABCEFB4D79BE}" type="datetimeFigureOut">
              <a:rPr lang="en-US" smtClean="0"/>
              <a:t>9/9/2023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DB46-FB8F-4988-8691-54FCD572D5E0}" type="slidenum">
              <a:rPr lang="en-US" smtClean="0"/>
              <a:t>‹#›</a:t>
            </a:fld>
            <a:endParaRPr lang="en-US"/>
          </a:p>
        </p:txBody>
      </p:sp>
    </p:spTree>
    <p:extLst>
      <p:ext uri="{BB962C8B-B14F-4D97-AF65-F5344CB8AC3E}">
        <p14:creationId xmlns:p14="http://schemas.microsoft.com/office/powerpoint/2010/main" val="6339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002060"/>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aseline="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©2019, Shelagh Wright</a:t>
            </a:r>
          </a:p>
        </p:txBody>
      </p:sp>
      <p:sp>
        <p:nvSpPr>
          <p:cNvPr id="6" name="Slide Number Placeholder 5"/>
          <p:cNvSpPr>
            <a:spLocks noGrp="1"/>
          </p:cNvSpPr>
          <p:nvPr>
            <p:ph type="sldNum" sz="quarter" idx="12"/>
          </p:nvPr>
        </p:nvSpPr>
        <p:spPr/>
        <p:txBody>
          <a:bodyPr/>
          <a:lstStyle/>
          <a:p>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69482" y="6019756"/>
            <a:ext cx="2625436" cy="673188"/>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5976131"/>
            <a:ext cx="2057400" cy="716813"/>
          </a:xfrm>
          <a:prstGeom prst="rect">
            <a:avLst/>
          </a:prstGeom>
        </p:spPr>
      </p:pic>
    </p:spTree>
    <p:extLst>
      <p:ext uri="{BB962C8B-B14F-4D97-AF65-F5344CB8AC3E}">
        <p14:creationId xmlns:p14="http://schemas.microsoft.com/office/powerpoint/2010/main" val="519410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7D3688-86FC-4D14-B401-5F016CD30E4C}"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28211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7D3688-86FC-4D14-B401-5F016CD30E4C}"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381607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accent5">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7D3688-86FC-4D14-B401-5F016CD30E4C}" type="datetimeFigureOut">
              <a:rPr lang="en-US" smtClean="0"/>
              <a:t>9/9/2023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723F41-8C20-43BD-B320-6DD6FC0CF99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983" y="6256881"/>
            <a:ext cx="1874035" cy="480522"/>
          </a:xfrm>
          <a:prstGeom prst="rect">
            <a:avLst/>
          </a:prstGeom>
        </p:spPr>
      </p:pic>
    </p:spTree>
    <p:extLst>
      <p:ext uri="{BB962C8B-B14F-4D97-AF65-F5344CB8AC3E}">
        <p14:creationId xmlns:p14="http://schemas.microsoft.com/office/powerpoint/2010/main" val="2024345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7D3688-86FC-4D14-B401-5F016CD30E4C}" type="datetimeFigureOut">
              <a:rPr lang="en-US" smtClean="0"/>
              <a:t>9/9/2023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723F41-8C20-43BD-B320-6DD6FC0CF99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983" y="6256881"/>
            <a:ext cx="1874035" cy="480522"/>
          </a:xfrm>
          <a:prstGeom prst="rect">
            <a:avLst/>
          </a:prstGeom>
        </p:spPr>
      </p:pic>
    </p:spTree>
    <p:extLst>
      <p:ext uri="{BB962C8B-B14F-4D97-AF65-F5344CB8AC3E}">
        <p14:creationId xmlns:p14="http://schemas.microsoft.com/office/powerpoint/2010/main" val="579331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7D3688-86FC-4D14-B401-5F016CD30E4C}"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723F41-8C20-43BD-B320-6DD6FC0CF99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983" y="6256881"/>
            <a:ext cx="1874035" cy="480522"/>
          </a:xfrm>
          <a:prstGeom prst="rect">
            <a:avLst/>
          </a:prstGeom>
        </p:spPr>
      </p:pic>
    </p:spTree>
    <p:extLst>
      <p:ext uri="{BB962C8B-B14F-4D97-AF65-F5344CB8AC3E}">
        <p14:creationId xmlns:p14="http://schemas.microsoft.com/office/powerpoint/2010/main" val="395585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7D3688-86FC-4D14-B401-5F016CD30E4C}" type="datetimeFigureOut">
              <a:rPr lang="en-US" smtClean="0"/>
              <a:t>9/9/2023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723F41-8C20-43BD-B320-6DD6FC0CF999}"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8983" y="6256881"/>
            <a:ext cx="1874035" cy="480522"/>
          </a:xfrm>
          <a:prstGeom prst="rect">
            <a:avLst/>
          </a:prstGeom>
        </p:spPr>
      </p:pic>
    </p:spTree>
    <p:extLst>
      <p:ext uri="{BB962C8B-B14F-4D97-AF65-F5344CB8AC3E}">
        <p14:creationId xmlns:p14="http://schemas.microsoft.com/office/powerpoint/2010/main" val="245667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7D3688-86FC-4D14-B401-5F016CD30E4C}" type="datetimeFigureOut">
              <a:rPr lang="en-US" smtClean="0"/>
              <a:t>9/9/2023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354231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7D3688-86FC-4D14-B401-5F016CD30E4C}" type="datetimeFigureOut">
              <a:rPr lang="en-US" smtClean="0"/>
              <a:t>9/9/2023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1768722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7D3688-86FC-4D14-B401-5F016CD30E4C}"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357409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7D3688-86FC-4D14-B401-5F016CD30E4C}" type="datetimeFigureOut">
              <a:rPr lang="en-US" smtClean="0"/>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23F41-8C20-43BD-B320-6DD6FC0CF999}" type="slidenum">
              <a:rPr lang="en-US" smtClean="0"/>
              <a:t>‹#›</a:t>
            </a:fld>
            <a:endParaRPr lang="en-US"/>
          </a:p>
        </p:txBody>
      </p:sp>
    </p:spTree>
    <p:extLst>
      <p:ext uri="{BB962C8B-B14F-4D97-AF65-F5344CB8AC3E}">
        <p14:creationId xmlns:p14="http://schemas.microsoft.com/office/powerpoint/2010/main" val="327576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7D3688-86FC-4D14-B401-5F016CD30E4C}" type="datetimeFigureOut">
              <a:rPr lang="en-US" smtClean="0"/>
              <a:t>9/9/2023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23F41-8C20-43BD-B320-6DD6FC0CF999}" type="slidenum">
              <a:rPr lang="en-US" smtClean="0"/>
              <a:t>‹#›</a:t>
            </a:fld>
            <a:endParaRPr lang="en-US"/>
          </a:p>
        </p:txBody>
      </p:sp>
    </p:spTree>
    <p:extLst>
      <p:ext uri="{BB962C8B-B14F-4D97-AF65-F5344CB8AC3E}">
        <p14:creationId xmlns:p14="http://schemas.microsoft.com/office/powerpoint/2010/main" val="242761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asp-pain.org/resources/terminolog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asp-pain.org/education/online-learning-perc/" TargetMode="External"/><Relationship Id="rId2" Type="http://schemas.openxmlformats.org/officeDocument/2006/relationships/hyperlink" Target="https://www.iasp-pain.org/event/pain-stigma-discrimination-and-injusti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15692-F4A3-49C2-B52C-EE333CC96614}"/>
              </a:ext>
            </a:extLst>
          </p:cNvPr>
          <p:cNvSpPr>
            <a:spLocks noGrp="1"/>
          </p:cNvSpPr>
          <p:nvPr>
            <p:ph type="ctrTitle"/>
          </p:nvPr>
        </p:nvSpPr>
        <p:spPr/>
        <p:txBody>
          <a:bodyPr>
            <a:normAutofit fontScale="90000"/>
          </a:bodyPr>
          <a:lstStyle/>
          <a:p>
            <a:r>
              <a:rPr lang="en-GB" sz="4800" dirty="0"/>
              <a:t>Implications of Autogenic Training </a:t>
            </a:r>
            <a:br>
              <a:rPr lang="en-GB" sz="4800" dirty="0"/>
            </a:br>
            <a:r>
              <a:rPr lang="en-GB" sz="4800" dirty="0"/>
              <a:t>for Self Management of Stress &amp; Symptom Burden associated with Chronic Pain</a:t>
            </a:r>
          </a:p>
        </p:txBody>
      </p:sp>
      <p:sp>
        <p:nvSpPr>
          <p:cNvPr id="3" name="Subtitle 2">
            <a:extLst>
              <a:ext uri="{FF2B5EF4-FFF2-40B4-BE49-F238E27FC236}">
                <a16:creationId xmlns:a16="http://schemas.microsoft.com/office/drawing/2014/main" id="{7989DBBE-E885-4603-92B7-E2B1B2F7E801}"/>
              </a:ext>
            </a:extLst>
          </p:cNvPr>
          <p:cNvSpPr>
            <a:spLocks noGrp="1"/>
          </p:cNvSpPr>
          <p:nvPr>
            <p:ph type="subTitle" idx="1"/>
          </p:nvPr>
        </p:nvSpPr>
        <p:spPr/>
        <p:txBody>
          <a:bodyPr/>
          <a:lstStyle/>
          <a:p>
            <a:r>
              <a:rPr lang="en-GB" dirty="0"/>
              <a:t>Shelagh Wright PhD</a:t>
            </a:r>
          </a:p>
        </p:txBody>
      </p:sp>
    </p:spTree>
    <p:extLst>
      <p:ext uri="{BB962C8B-B14F-4D97-AF65-F5344CB8AC3E}">
        <p14:creationId xmlns:p14="http://schemas.microsoft.com/office/powerpoint/2010/main" val="4093542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BB671-066D-457B-9B85-09CD8FAE67F9}"/>
              </a:ext>
            </a:extLst>
          </p:cNvPr>
          <p:cNvSpPr>
            <a:spLocks noGrp="1"/>
          </p:cNvSpPr>
          <p:nvPr>
            <p:ph type="title"/>
          </p:nvPr>
        </p:nvSpPr>
        <p:spPr/>
        <p:txBody>
          <a:bodyPr/>
          <a:lstStyle/>
          <a:p>
            <a:r>
              <a:rPr lang="en-GB" dirty="0"/>
              <a:t>Relaxation Training</a:t>
            </a:r>
          </a:p>
        </p:txBody>
      </p:sp>
      <p:sp>
        <p:nvSpPr>
          <p:cNvPr id="3" name="Content Placeholder 2">
            <a:extLst>
              <a:ext uri="{FF2B5EF4-FFF2-40B4-BE49-F238E27FC236}">
                <a16:creationId xmlns:a16="http://schemas.microsoft.com/office/drawing/2014/main" id="{12F4EC4B-05D4-4C2C-9C70-8253E15E5C41}"/>
              </a:ext>
            </a:extLst>
          </p:cNvPr>
          <p:cNvSpPr>
            <a:spLocks noGrp="1"/>
          </p:cNvSpPr>
          <p:nvPr>
            <p:ph idx="1"/>
          </p:nvPr>
        </p:nvSpPr>
        <p:spPr/>
        <p:txBody>
          <a:bodyPr>
            <a:normAutofit/>
          </a:bodyPr>
          <a:lstStyle/>
          <a:p>
            <a:r>
              <a:rPr lang="en-GB" dirty="0"/>
              <a:t>Induces relaxation response (Benson);</a:t>
            </a:r>
          </a:p>
          <a:p>
            <a:r>
              <a:rPr lang="en-GB" dirty="0"/>
              <a:t>Produces cognitive changes and increase in self efficacy → contributes further to reduce the stress response  (Jensen, 2011) →</a:t>
            </a:r>
          </a:p>
          <a:p>
            <a:r>
              <a:rPr lang="en-GB" dirty="0"/>
              <a:t>Lessens anxiety→</a:t>
            </a:r>
          </a:p>
          <a:p>
            <a:r>
              <a:rPr lang="en-GB" dirty="0"/>
              <a:t>Contributes to perception of a noxious situation as challenge rather than threat (Lazarus &amp; Folkman);</a:t>
            </a:r>
          </a:p>
          <a:p>
            <a:r>
              <a:rPr lang="en-GB" dirty="0"/>
              <a:t>Reduces pain perception and pain intensity (Jensen, 2011);</a:t>
            </a:r>
          </a:p>
          <a:p>
            <a:r>
              <a:rPr lang="en-GB" dirty="0"/>
              <a:t>How stressor is perceived is key aspect of stress management (Everly &amp; </a:t>
            </a:r>
            <a:r>
              <a:rPr lang="en-GB" dirty="0" err="1"/>
              <a:t>Lating</a:t>
            </a:r>
            <a:r>
              <a:rPr lang="en-GB" dirty="0"/>
              <a:t>, 2019).</a:t>
            </a:r>
          </a:p>
          <a:p>
            <a:endParaRPr lang="en-GB" dirty="0"/>
          </a:p>
          <a:p>
            <a:endParaRPr lang="en-GB" dirty="0"/>
          </a:p>
        </p:txBody>
      </p:sp>
    </p:spTree>
    <p:extLst>
      <p:ext uri="{BB962C8B-B14F-4D97-AF65-F5344CB8AC3E}">
        <p14:creationId xmlns:p14="http://schemas.microsoft.com/office/powerpoint/2010/main" val="363384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EF17-8AA3-4B07-A165-C9C02AAA0E46}"/>
              </a:ext>
            </a:extLst>
          </p:cNvPr>
          <p:cNvSpPr>
            <a:spLocks noGrp="1"/>
          </p:cNvSpPr>
          <p:nvPr>
            <p:ph type="title"/>
          </p:nvPr>
        </p:nvSpPr>
        <p:spPr/>
        <p:txBody>
          <a:bodyPr/>
          <a:lstStyle/>
          <a:p>
            <a:r>
              <a:rPr lang="en-GB" dirty="0"/>
              <a:t>(Revisiting) Psychosocial stressors</a:t>
            </a:r>
          </a:p>
        </p:txBody>
      </p:sp>
      <p:sp>
        <p:nvSpPr>
          <p:cNvPr id="3" name="Content Placeholder 2">
            <a:extLst>
              <a:ext uri="{FF2B5EF4-FFF2-40B4-BE49-F238E27FC236}">
                <a16:creationId xmlns:a16="http://schemas.microsoft.com/office/drawing/2014/main" id="{54AAC020-EFEE-4089-B6C9-69FFCE82358A}"/>
              </a:ext>
            </a:extLst>
          </p:cNvPr>
          <p:cNvSpPr>
            <a:spLocks noGrp="1"/>
          </p:cNvSpPr>
          <p:nvPr>
            <p:ph idx="1"/>
          </p:nvPr>
        </p:nvSpPr>
        <p:spPr/>
        <p:txBody>
          <a:bodyPr>
            <a:normAutofit lnSpcReduction="10000"/>
          </a:bodyPr>
          <a:lstStyle/>
          <a:p>
            <a:r>
              <a:rPr lang="en-GB" dirty="0"/>
              <a:t>Psychosocial stressors become stressors through a person’s cognitive interpretation of the event leading to strong and/or negative emotions. </a:t>
            </a:r>
          </a:p>
          <a:p>
            <a:r>
              <a:rPr lang="en-GB" dirty="0"/>
              <a:t>Activation of the limbic centres for emotional arousal leads to expression of felt emotion through visceral activation and neuromuscular activity, representing the multiaxial physiological mechanisms of the stress response. </a:t>
            </a:r>
          </a:p>
          <a:p>
            <a:r>
              <a:rPr lang="en-GB" dirty="0"/>
              <a:t>Physiological reactions to psychosocial stimuli result from the cognitive interpretations and emotional reactions to those stimuli, </a:t>
            </a:r>
            <a:r>
              <a:rPr lang="en-GB" i="1" dirty="0"/>
              <a:t>not </a:t>
            </a:r>
            <a:r>
              <a:rPr lang="en-GB" dirty="0"/>
              <a:t>the stimuli themselves.</a:t>
            </a:r>
          </a:p>
          <a:p>
            <a:r>
              <a:rPr lang="en-GB" dirty="0"/>
              <a:t> Stressors are in the eye of the beholder (Everly &amp; </a:t>
            </a:r>
            <a:r>
              <a:rPr lang="en-GB" dirty="0" err="1"/>
              <a:t>Lating</a:t>
            </a:r>
            <a:r>
              <a:rPr lang="en-GB" dirty="0"/>
              <a:t>, 2019).</a:t>
            </a:r>
          </a:p>
        </p:txBody>
      </p:sp>
    </p:spTree>
    <p:extLst>
      <p:ext uri="{BB962C8B-B14F-4D97-AF65-F5344CB8AC3E}">
        <p14:creationId xmlns:p14="http://schemas.microsoft.com/office/powerpoint/2010/main" val="327319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D26C6-611C-4606-974B-5B7FAD98639E}"/>
              </a:ext>
            </a:extLst>
          </p:cNvPr>
          <p:cNvSpPr>
            <a:spLocks noGrp="1"/>
          </p:cNvSpPr>
          <p:nvPr>
            <p:ph type="title"/>
          </p:nvPr>
        </p:nvSpPr>
        <p:spPr/>
        <p:txBody>
          <a:bodyPr/>
          <a:lstStyle/>
          <a:p>
            <a:r>
              <a:rPr lang="en-GB" dirty="0"/>
              <a:t>Autogenic Training (AT)</a:t>
            </a:r>
          </a:p>
        </p:txBody>
      </p:sp>
      <p:sp>
        <p:nvSpPr>
          <p:cNvPr id="3" name="Content Placeholder 2">
            <a:extLst>
              <a:ext uri="{FF2B5EF4-FFF2-40B4-BE49-F238E27FC236}">
                <a16:creationId xmlns:a16="http://schemas.microsoft.com/office/drawing/2014/main" id="{8B306A07-553F-4B53-8A24-5A6812627FCC}"/>
              </a:ext>
            </a:extLst>
          </p:cNvPr>
          <p:cNvSpPr>
            <a:spLocks noGrp="1"/>
          </p:cNvSpPr>
          <p:nvPr>
            <p:ph idx="1"/>
          </p:nvPr>
        </p:nvSpPr>
        <p:spPr/>
        <p:txBody>
          <a:bodyPr>
            <a:normAutofit/>
          </a:bodyPr>
          <a:lstStyle/>
          <a:p>
            <a:r>
              <a:rPr lang="en-US" altLang="en-US" dirty="0"/>
              <a:t>AT originated at beginning of 20th century from research on hypnosis by Schultz, a German neurologist.</a:t>
            </a:r>
          </a:p>
          <a:p>
            <a:r>
              <a:rPr lang="en-US" altLang="en-US" dirty="0"/>
              <a:t>Considered to have interactive psychophysiological mechanisms promoting: </a:t>
            </a:r>
            <a:r>
              <a:rPr lang="en-US" altLang="en-US" dirty="0" err="1"/>
              <a:t>i</a:t>
            </a:r>
            <a:r>
              <a:rPr lang="en-US" altLang="en-US" dirty="0"/>
              <a:t>. deep relaxation and ii. systems wide homeostatic regulation.</a:t>
            </a:r>
          </a:p>
          <a:p>
            <a:r>
              <a:rPr lang="en-US" altLang="en-US" dirty="0"/>
              <a:t>Aims to enable the person, </a:t>
            </a:r>
            <a:r>
              <a:rPr lang="en-US" altLang="en-US" i="1" dirty="0"/>
              <a:t>through passive concentration</a:t>
            </a:r>
            <a:r>
              <a:rPr lang="en-US" altLang="en-US" dirty="0"/>
              <a:t>, to revert from sympathetic activity to parasympathetic activity.</a:t>
            </a:r>
          </a:p>
          <a:p>
            <a:r>
              <a:rPr lang="en-US" altLang="en-US" dirty="0"/>
              <a:t>Designed to reinforce the organism’s natural tendency for homeostasis </a:t>
            </a:r>
            <a:r>
              <a:rPr lang="en-US" altLang="en-US" sz="2000" dirty="0"/>
              <a:t>(</a:t>
            </a:r>
            <a:r>
              <a:rPr lang="en-US" altLang="en-US" sz="2000" dirty="0" err="1"/>
              <a:t>Luthe</a:t>
            </a:r>
            <a:r>
              <a:rPr lang="en-US" altLang="en-US" sz="2000" dirty="0"/>
              <a:t> &amp;</a:t>
            </a:r>
            <a:r>
              <a:rPr lang="en-US" altLang="en-US" dirty="0"/>
              <a:t> </a:t>
            </a:r>
            <a:r>
              <a:rPr lang="en-US" altLang="en-US" sz="2000" dirty="0"/>
              <a:t>Schultz, 1969).</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441946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04D8D-425D-426D-9CE1-2AB58C8AF6DF}"/>
              </a:ext>
            </a:extLst>
          </p:cNvPr>
          <p:cNvSpPr>
            <a:spLocks noGrp="1"/>
          </p:cNvSpPr>
          <p:nvPr>
            <p:ph type="title"/>
          </p:nvPr>
        </p:nvSpPr>
        <p:spPr/>
        <p:txBody>
          <a:bodyPr/>
          <a:lstStyle/>
          <a:p>
            <a:r>
              <a:rPr lang="en-GB" dirty="0"/>
              <a:t>Autogenic Training</a:t>
            </a:r>
          </a:p>
        </p:txBody>
      </p:sp>
      <p:sp>
        <p:nvSpPr>
          <p:cNvPr id="3" name="Content Placeholder 2">
            <a:extLst>
              <a:ext uri="{FF2B5EF4-FFF2-40B4-BE49-F238E27FC236}">
                <a16:creationId xmlns:a16="http://schemas.microsoft.com/office/drawing/2014/main" id="{8C359493-32BA-4E86-A3DE-E8E73416BE11}"/>
              </a:ext>
            </a:extLst>
          </p:cNvPr>
          <p:cNvSpPr>
            <a:spLocks noGrp="1"/>
          </p:cNvSpPr>
          <p:nvPr>
            <p:ph idx="1"/>
          </p:nvPr>
        </p:nvSpPr>
        <p:spPr/>
        <p:txBody>
          <a:bodyPr/>
          <a:lstStyle/>
          <a:p>
            <a:pPr marL="0" indent="0">
              <a:buNone/>
            </a:pPr>
            <a:r>
              <a:rPr lang="en-GB" dirty="0"/>
              <a:t>Clinical and experimental observations have shown that the person’s psychophysiological state during the practice of Autogenic Training is a ‘pre-sleep’ state different from sleep or hypnosis.</a:t>
            </a:r>
          </a:p>
          <a:p>
            <a:pPr marL="0" indent="0">
              <a:buNone/>
            </a:pPr>
            <a:r>
              <a:rPr lang="en-GB" dirty="0"/>
              <a:t> Studies also support Schultz’s original concept of a specific process involved in the shift from the normal to the autogenic state which enables a person to ‘step behind’ or ‘dive under’ the usual patterns of functions associated with conscious control (</a:t>
            </a:r>
            <a:r>
              <a:rPr lang="en-GB" dirty="0" err="1"/>
              <a:t>Luthe</a:t>
            </a:r>
            <a:r>
              <a:rPr lang="en-GB" dirty="0"/>
              <a:t>, Gus &amp; </a:t>
            </a:r>
            <a:r>
              <a:rPr lang="en-GB" dirty="0" err="1"/>
              <a:t>Geissmann</a:t>
            </a:r>
            <a:r>
              <a:rPr lang="en-GB" dirty="0"/>
              <a:t>, 1963).</a:t>
            </a:r>
          </a:p>
          <a:p>
            <a:endParaRPr lang="en-GB" dirty="0"/>
          </a:p>
        </p:txBody>
      </p:sp>
    </p:spTree>
    <p:extLst>
      <p:ext uri="{BB962C8B-B14F-4D97-AF65-F5344CB8AC3E}">
        <p14:creationId xmlns:p14="http://schemas.microsoft.com/office/powerpoint/2010/main" val="2544070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E75CD-24D0-4342-9AE0-264EA61AACF5}"/>
              </a:ext>
            </a:extLst>
          </p:cNvPr>
          <p:cNvSpPr>
            <a:spLocks noGrp="1"/>
          </p:cNvSpPr>
          <p:nvPr>
            <p:ph type="title"/>
          </p:nvPr>
        </p:nvSpPr>
        <p:spPr/>
        <p:txBody>
          <a:bodyPr/>
          <a:lstStyle/>
          <a:p>
            <a:r>
              <a:rPr lang="en-GB" dirty="0"/>
              <a:t>Autogenic Training</a:t>
            </a:r>
          </a:p>
        </p:txBody>
      </p:sp>
      <p:sp>
        <p:nvSpPr>
          <p:cNvPr id="3" name="Content Placeholder 2">
            <a:extLst>
              <a:ext uri="{FF2B5EF4-FFF2-40B4-BE49-F238E27FC236}">
                <a16:creationId xmlns:a16="http://schemas.microsoft.com/office/drawing/2014/main" id="{13B77F31-9F01-448C-A882-8BEF3929ED70}"/>
              </a:ext>
            </a:extLst>
          </p:cNvPr>
          <p:cNvSpPr>
            <a:spLocks noGrp="1"/>
          </p:cNvSpPr>
          <p:nvPr>
            <p:ph idx="1"/>
          </p:nvPr>
        </p:nvSpPr>
        <p:spPr/>
        <p:txBody>
          <a:bodyPr/>
          <a:lstStyle/>
          <a:p>
            <a:pPr marL="0" indent="0">
              <a:buNone/>
            </a:pPr>
            <a:r>
              <a:rPr lang="en-GB" dirty="0"/>
              <a:t>‘</a:t>
            </a:r>
            <a:r>
              <a:rPr lang="en-GB" i="1" dirty="0"/>
              <a:t>Autogenic training and related autogenic approaches are designed to promote ..... and support those brain directed self-regulatory (autogenic) mechanisms which normally participate in homeostatic, recuperative and self normalizing processes ...</a:t>
            </a:r>
          </a:p>
          <a:p>
            <a:pPr marL="0" indent="0">
              <a:buNone/>
            </a:pPr>
            <a:r>
              <a:rPr lang="en-GB" i="1" dirty="0"/>
              <a:t> physiological and </a:t>
            </a:r>
            <a:r>
              <a:rPr lang="en-GB" i="1" dirty="0" err="1"/>
              <a:t>psychophysiologically</a:t>
            </a:r>
            <a:r>
              <a:rPr lang="en-GB" i="1" dirty="0"/>
              <a:t> oriented effects of autogenic approaches may be considered as being diametrically opposed to changes brought about by stress’</a:t>
            </a:r>
            <a:r>
              <a:rPr lang="en-GB" dirty="0"/>
              <a:t>‘ (Schultz &amp; </a:t>
            </a:r>
            <a:r>
              <a:rPr lang="en-GB" dirty="0" err="1"/>
              <a:t>Luthe</a:t>
            </a:r>
            <a:r>
              <a:rPr lang="en-GB" dirty="0"/>
              <a:t>, 1969).</a:t>
            </a:r>
          </a:p>
          <a:p>
            <a:endParaRPr lang="en-GB" dirty="0"/>
          </a:p>
        </p:txBody>
      </p:sp>
    </p:spTree>
    <p:extLst>
      <p:ext uri="{BB962C8B-B14F-4D97-AF65-F5344CB8AC3E}">
        <p14:creationId xmlns:p14="http://schemas.microsoft.com/office/powerpoint/2010/main" val="2413341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10453-D583-4F04-96D6-0BA258F5C6B7}"/>
              </a:ext>
            </a:extLst>
          </p:cNvPr>
          <p:cNvSpPr>
            <a:spLocks noGrp="1"/>
          </p:cNvSpPr>
          <p:nvPr>
            <p:ph type="title"/>
          </p:nvPr>
        </p:nvSpPr>
        <p:spPr/>
        <p:txBody>
          <a:bodyPr/>
          <a:lstStyle/>
          <a:p>
            <a:r>
              <a:rPr lang="en-GB" dirty="0"/>
              <a:t>Autogenic Training</a:t>
            </a:r>
          </a:p>
        </p:txBody>
      </p:sp>
      <p:sp>
        <p:nvSpPr>
          <p:cNvPr id="3" name="Content Placeholder 2">
            <a:extLst>
              <a:ext uri="{FF2B5EF4-FFF2-40B4-BE49-F238E27FC236}">
                <a16:creationId xmlns:a16="http://schemas.microsoft.com/office/drawing/2014/main" id="{7C9E8213-923D-4495-B658-C968690BD671}"/>
              </a:ext>
            </a:extLst>
          </p:cNvPr>
          <p:cNvSpPr>
            <a:spLocks noGrp="1"/>
          </p:cNvSpPr>
          <p:nvPr>
            <p:ph idx="1"/>
          </p:nvPr>
        </p:nvSpPr>
        <p:spPr/>
        <p:txBody>
          <a:bodyPr>
            <a:normAutofit/>
          </a:bodyPr>
          <a:lstStyle/>
          <a:p>
            <a:pPr marL="0" indent="0">
              <a:buNone/>
            </a:pPr>
            <a:r>
              <a:rPr lang="en-GB" dirty="0" err="1"/>
              <a:t>Naglatski</a:t>
            </a:r>
            <a:r>
              <a:rPr lang="en-GB" dirty="0"/>
              <a:t> et. al. (2011) commented that studies indicate AT may have positive effect on tension headache/migraine, mild-to-moderate essential hypertension, coronary heart disease, asthma </a:t>
            </a:r>
            <a:r>
              <a:rPr lang="en-GB" dirty="0" err="1"/>
              <a:t>bronchiale</a:t>
            </a:r>
            <a:r>
              <a:rPr lang="en-GB" dirty="0"/>
              <a:t>, somatoform pain disorder, Raynaud’s disease, anxiety disorders, mild-to-moderate depression/dysthymia and functional sleep disorders (Stetter and </a:t>
            </a:r>
            <a:r>
              <a:rPr lang="en-GB" dirty="0" err="1"/>
              <a:t>Kupper</a:t>
            </a:r>
            <a:r>
              <a:rPr lang="en-GB" dirty="0"/>
              <a:t> </a:t>
            </a:r>
            <a:r>
              <a:rPr lang="da-DK" dirty="0"/>
              <a:t>2002; Asbury et al., 2009).</a:t>
            </a:r>
          </a:p>
          <a:p>
            <a:pPr marL="0" indent="0">
              <a:buNone/>
            </a:pPr>
            <a:r>
              <a:rPr lang="en-GB" dirty="0"/>
              <a:t>Though there are only few studies analysing the effect of AT on pain (</a:t>
            </a:r>
            <a:r>
              <a:rPr lang="en-GB" dirty="0" err="1"/>
              <a:t>Kwekkeboom</a:t>
            </a:r>
            <a:r>
              <a:rPr lang="en-GB" dirty="0"/>
              <a:t> and </a:t>
            </a:r>
            <a:r>
              <a:rPr lang="en-GB" dirty="0" err="1"/>
              <a:t>Gretarsdottir</a:t>
            </a:r>
            <a:r>
              <a:rPr lang="en-GB" dirty="0"/>
              <a:t> 2006), there are indicators for a modulating effect of AT on pain perception (</a:t>
            </a:r>
            <a:r>
              <a:rPr lang="en-GB" dirty="0" err="1"/>
              <a:t>Zsombok</a:t>
            </a:r>
            <a:r>
              <a:rPr lang="en-GB" dirty="0"/>
              <a:t> et al., 2003; </a:t>
            </a:r>
            <a:r>
              <a:rPr lang="en-GB" dirty="0" err="1"/>
              <a:t>Juhasz</a:t>
            </a:r>
            <a:r>
              <a:rPr lang="en-GB" dirty="0"/>
              <a:t> et al., 2007; </a:t>
            </a:r>
            <a:r>
              <a:rPr lang="en-GB" dirty="0" err="1"/>
              <a:t>Pakhomova</a:t>
            </a:r>
            <a:r>
              <a:rPr lang="en-GB" dirty="0"/>
              <a:t> et al., 2008).</a:t>
            </a:r>
          </a:p>
        </p:txBody>
      </p:sp>
    </p:spTree>
    <p:extLst>
      <p:ext uri="{BB962C8B-B14F-4D97-AF65-F5344CB8AC3E}">
        <p14:creationId xmlns:p14="http://schemas.microsoft.com/office/powerpoint/2010/main" val="3397718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54EFC-C754-4C66-87D8-9CD35FFE7679}"/>
              </a:ext>
            </a:extLst>
          </p:cNvPr>
          <p:cNvSpPr>
            <a:spLocks noGrp="1"/>
          </p:cNvSpPr>
          <p:nvPr>
            <p:ph type="title"/>
          </p:nvPr>
        </p:nvSpPr>
        <p:spPr/>
        <p:txBody>
          <a:bodyPr/>
          <a:lstStyle/>
          <a:p>
            <a:r>
              <a:rPr lang="en-GB" dirty="0"/>
              <a:t>Fibromyalgia Syndrome</a:t>
            </a:r>
          </a:p>
        </p:txBody>
      </p:sp>
      <p:sp>
        <p:nvSpPr>
          <p:cNvPr id="3" name="Content Placeholder 2">
            <a:extLst>
              <a:ext uri="{FF2B5EF4-FFF2-40B4-BE49-F238E27FC236}">
                <a16:creationId xmlns:a16="http://schemas.microsoft.com/office/drawing/2014/main" id="{83E530D1-0D28-4968-9817-DE817E270570}"/>
              </a:ext>
            </a:extLst>
          </p:cNvPr>
          <p:cNvSpPr>
            <a:spLocks noGrp="1"/>
          </p:cNvSpPr>
          <p:nvPr>
            <p:ph idx="1"/>
          </p:nvPr>
        </p:nvSpPr>
        <p:spPr/>
        <p:txBody>
          <a:bodyPr>
            <a:normAutofit fontScale="92500"/>
          </a:bodyPr>
          <a:lstStyle/>
          <a:p>
            <a:r>
              <a:rPr lang="en-GB" dirty="0"/>
              <a:t>Constellation of symptoms characterised by:</a:t>
            </a:r>
          </a:p>
          <a:p>
            <a:pPr lvl="1"/>
            <a:r>
              <a:rPr lang="en-GB" dirty="0"/>
              <a:t>Centralised nervous system pain state amplification concomitant with:</a:t>
            </a:r>
          </a:p>
          <a:p>
            <a:pPr lvl="1"/>
            <a:r>
              <a:rPr lang="en-GB" dirty="0"/>
              <a:t>Fatigue</a:t>
            </a:r>
          </a:p>
          <a:p>
            <a:pPr lvl="1"/>
            <a:r>
              <a:rPr lang="en-GB" dirty="0"/>
              <a:t>Memory problems </a:t>
            </a:r>
          </a:p>
          <a:p>
            <a:pPr lvl="1"/>
            <a:r>
              <a:rPr lang="en-GB" dirty="0"/>
              <a:t>Sleep &amp; mood disturbance</a:t>
            </a:r>
          </a:p>
          <a:p>
            <a:pPr lvl="1"/>
            <a:r>
              <a:rPr lang="en-GB" dirty="0"/>
              <a:t>Levels and types of neurotransmitters may be a salient, thought not the only, factor</a:t>
            </a:r>
          </a:p>
          <a:p>
            <a:r>
              <a:rPr lang="en-GB" dirty="0"/>
              <a:t>Epidemiology &amp; pathophysiology: </a:t>
            </a:r>
          </a:p>
          <a:p>
            <a:pPr lvl="1"/>
            <a:r>
              <a:rPr lang="en-GB" dirty="0"/>
              <a:t>2</a:t>
            </a:r>
            <a:r>
              <a:rPr lang="en-GB" baseline="30000" dirty="0"/>
              <a:t>nd</a:t>
            </a:r>
            <a:r>
              <a:rPr lang="en-GB" dirty="0"/>
              <a:t> most common rheumatic disorder</a:t>
            </a:r>
          </a:p>
          <a:p>
            <a:pPr lvl="1"/>
            <a:r>
              <a:rPr lang="en-GB" dirty="0"/>
              <a:t>Newer diagnostic criteria (2011) do not require counts of numbers of tender points </a:t>
            </a:r>
          </a:p>
          <a:p>
            <a:pPr lvl="1"/>
            <a:r>
              <a:rPr lang="en-GB" dirty="0" err="1"/>
              <a:t>Female:male</a:t>
            </a:r>
            <a:r>
              <a:rPr lang="en-GB" dirty="0"/>
              <a:t> ratio 2:1</a:t>
            </a:r>
          </a:p>
          <a:p>
            <a:pPr lvl="1"/>
            <a:r>
              <a:rPr lang="en-GB" dirty="0"/>
              <a:t>Can occur at any age  (</a:t>
            </a:r>
            <a:r>
              <a:rPr lang="en-GB" dirty="0" err="1"/>
              <a:t>Clauw</a:t>
            </a:r>
            <a:r>
              <a:rPr lang="en-GB" dirty="0"/>
              <a:t>, 2014).</a:t>
            </a:r>
          </a:p>
        </p:txBody>
      </p:sp>
    </p:spTree>
    <p:extLst>
      <p:ext uri="{BB962C8B-B14F-4D97-AF65-F5344CB8AC3E}">
        <p14:creationId xmlns:p14="http://schemas.microsoft.com/office/powerpoint/2010/main" val="2834411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13BF2-F4EA-46D2-B4B6-71EF410E7C9C}"/>
              </a:ext>
            </a:extLst>
          </p:cNvPr>
          <p:cNvSpPr>
            <a:spLocks noGrp="1"/>
          </p:cNvSpPr>
          <p:nvPr>
            <p:ph type="title"/>
          </p:nvPr>
        </p:nvSpPr>
        <p:spPr/>
        <p:txBody>
          <a:bodyPr/>
          <a:lstStyle/>
          <a:p>
            <a:r>
              <a:rPr lang="en-GB" dirty="0"/>
              <a:t>Fibromyalgia Syndrome</a:t>
            </a:r>
          </a:p>
        </p:txBody>
      </p:sp>
      <p:sp>
        <p:nvSpPr>
          <p:cNvPr id="3" name="Content Placeholder 2">
            <a:extLst>
              <a:ext uri="{FF2B5EF4-FFF2-40B4-BE49-F238E27FC236}">
                <a16:creationId xmlns:a16="http://schemas.microsoft.com/office/drawing/2014/main" id="{7325816D-BB83-4F0B-9FF5-BA27DC510E8B}"/>
              </a:ext>
            </a:extLst>
          </p:cNvPr>
          <p:cNvSpPr>
            <a:spLocks noGrp="1"/>
          </p:cNvSpPr>
          <p:nvPr>
            <p:ph idx="1"/>
          </p:nvPr>
        </p:nvSpPr>
        <p:spPr/>
        <p:txBody>
          <a:bodyPr>
            <a:normAutofit fontScale="77500" lnSpcReduction="20000"/>
          </a:bodyPr>
          <a:lstStyle/>
          <a:p>
            <a:pPr marL="0" indent="0">
              <a:buNone/>
            </a:pPr>
            <a:r>
              <a:rPr lang="en-GB" dirty="0"/>
              <a:t>A major impediment to Fibromyalgia Syndrome treatment was the lack of recognition of chronic pain as a disease and no code by which the treatment could eligible for purchase. </a:t>
            </a:r>
          </a:p>
          <a:p>
            <a:pPr marL="0" indent="0">
              <a:buNone/>
            </a:pPr>
            <a:r>
              <a:rPr lang="en-GB" dirty="0"/>
              <a:t>To address this urgent need the International Association for the Study of Pain (IASP) and the World Health Organisation (WHO) set up a workforce of pain experts, headed by IASP Past President Rolf Detlef </a:t>
            </a:r>
            <a:r>
              <a:rPr lang="en-GB" dirty="0" err="1"/>
              <a:t>Treede</a:t>
            </a:r>
            <a:r>
              <a:rPr lang="en-GB" dirty="0"/>
              <a:t>, to develop a systemic classification system for chronic pain.</a:t>
            </a:r>
          </a:p>
          <a:p>
            <a:pPr marL="0" indent="0">
              <a:buNone/>
            </a:pPr>
            <a:r>
              <a:rPr lang="en-GB" u="sng" dirty="0">
                <a:hlinkClick r:id="rId2"/>
              </a:rPr>
              <a:t>https://www.iasp-pain.org/Advocacy/icd.aspx?ItemNumber=5234&amp;navItemNumber=5236</a:t>
            </a:r>
            <a:endParaRPr lang="en-GB" dirty="0"/>
          </a:p>
          <a:p>
            <a:pPr marL="0" indent="0">
              <a:buNone/>
            </a:pPr>
            <a:r>
              <a:rPr lang="en-GB" dirty="0"/>
              <a:t>The  WHO International Classification of Diseases 11 (ICD 11)  was published in June 2018.  From January 2022 Fibromyalgia Syndrome will be recognised by an ICD 11 Code by  WHO Member States.  In the ICD 11: Fibromyalgia syndrome is classified as Chronic Primary Pain</a:t>
            </a:r>
          </a:p>
          <a:p>
            <a:pPr marL="0" indent="0">
              <a:buNone/>
            </a:pPr>
            <a:r>
              <a:rPr lang="en-GB" dirty="0"/>
              <a:t>1 Chronic Primary Pain</a:t>
            </a:r>
          </a:p>
          <a:p>
            <a:pPr marL="0" indent="0">
              <a:buNone/>
            </a:pPr>
            <a:r>
              <a:rPr lang="en-GB" dirty="0"/>
              <a:t>1.1 Chronic primary widespread pain</a:t>
            </a:r>
          </a:p>
          <a:p>
            <a:pPr marL="0" indent="0">
              <a:buNone/>
            </a:pPr>
            <a:r>
              <a:rPr lang="en-GB" dirty="0"/>
              <a:t>1.1.1 Fibromyalgia Syndrome</a:t>
            </a:r>
            <a:br>
              <a:rPr lang="en-GB" dirty="0"/>
            </a:br>
            <a:r>
              <a:rPr lang="en-GB" dirty="0"/>
              <a:t>1.1.2 Other chronic widespread pain</a:t>
            </a:r>
          </a:p>
          <a:p>
            <a:endParaRPr lang="en-GB" dirty="0"/>
          </a:p>
        </p:txBody>
      </p:sp>
    </p:spTree>
    <p:extLst>
      <p:ext uri="{BB962C8B-B14F-4D97-AF65-F5344CB8AC3E}">
        <p14:creationId xmlns:p14="http://schemas.microsoft.com/office/powerpoint/2010/main" val="80558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0A12-1154-452A-B732-816B281856DC}"/>
              </a:ext>
            </a:extLst>
          </p:cNvPr>
          <p:cNvSpPr>
            <a:spLocks noGrp="1"/>
          </p:cNvSpPr>
          <p:nvPr>
            <p:ph type="title"/>
          </p:nvPr>
        </p:nvSpPr>
        <p:spPr/>
        <p:txBody>
          <a:bodyPr/>
          <a:lstStyle/>
          <a:p>
            <a:r>
              <a:rPr lang="en-GB" dirty="0"/>
              <a:t>Fibromyalgia Syndrome</a:t>
            </a:r>
          </a:p>
        </p:txBody>
      </p:sp>
      <p:sp>
        <p:nvSpPr>
          <p:cNvPr id="3" name="Content Placeholder 2">
            <a:extLst>
              <a:ext uri="{FF2B5EF4-FFF2-40B4-BE49-F238E27FC236}">
                <a16:creationId xmlns:a16="http://schemas.microsoft.com/office/drawing/2014/main" id="{DB934CC0-F7D4-40E5-901B-5EAB54476A79}"/>
              </a:ext>
            </a:extLst>
          </p:cNvPr>
          <p:cNvSpPr>
            <a:spLocks noGrp="1"/>
          </p:cNvSpPr>
          <p:nvPr>
            <p:ph idx="1"/>
          </p:nvPr>
        </p:nvSpPr>
        <p:spPr/>
        <p:txBody>
          <a:bodyPr>
            <a:normAutofit fontScale="85000" lnSpcReduction="20000"/>
          </a:bodyPr>
          <a:lstStyle/>
          <a:p>
            <a:r>
              <a:rPr lang="en-GB" dirty="0" err="1"/>
              <a:t>Clauw</a:t>
            </a:r>
            <a:r>
              <a:rPr lang="en-GB" dirty="0"/>
              <a:t> (2014) states: ‘If clinicians treat FMS or other chronic pain conditions with drugs alone they will fail.’</a:t>
            </a:r>
          </a:p>
          <a:p>
            <a:r>
              <a:rPr lang="en-GB" dirty="0"/>
              <a:t>FMS best treated by integrating </a:t>
            </a:r>
            <a:r>
              <a:rPr lang="en-GB" dirty="0" err="1"/>
              <a:t>pharmaco</a:t>
            </a:r>
            <a:r>
              <a:rPr lang="en-GB" dirty="0"/>
              <a:t> &amp; nonpharmacological approaches.</a:t>
            </a:r>
          </a:p>
          <a:p>
            <a:r>
              <a:rPr lang="en-GB" dirty="0"/>
              <a:t>Psychological, behavioural and social issues contribute to the pathogenesis of FMS and complicate its treatment.</a:t>
            </a:r>
          </a:p>
          <a:p>
            <a:r>
              <a:rPr lang="en-GB" dirty="0"/>
              <a:t>People with FMS more like to have psychiatric disorders including depression, anxiety, obsessive-compulsive disorder &amp; PTSD.</a:t>
            </a:r>
          </a:p>
          <a:p>
            <a:r>
              <a:rPr lang="en-GB" dirty="0"/>
              <a:t>Treatable by CBT, (very effective but often not available) and interventions for stress reduction, improving sleep patterns, increasing activity and exercise, gently, at a suitable pace.</a:t>
            </a:r>
          </a:p>
          <a:p>
            <a:r>
              <a:rPr lang="en-GB" dirty="0"/>
              <a:t> </a:t>
            </a:r>
            <a:r>
              <a:rPr lang="en-GB" dirty="0" err="1"/>
              <a:t>Clauw</a:t>
            </a:r>
            <a:r>
              <a:rPr lang="en-GB" dirty="0"/>
              <a:t> (2014) states ‘Nearly every type of exercise is good for FMS or any form of chronic pain. Patients should build up activity level slowly-too much too soon leads to worsened pain.’</a:t>
            </a:r>
          </a:p>
        </p:txBody>
      </p:sp>
    </p:spTree>
    <p:extLst>
      <p:ext uri="{BB962C8B-B14F-4D97-AF65-F5344CB8AC3E}">
        <p14:creationId xmlns:p14="http://schemas.microsoft.com/office/powerpoint/2010/main" val="1814391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704EE-33D6-4989-906F-3795CECD99FE}"/>
              </a:ext>
            </a:extLst>
          </p:cNvPr>
          <p:cNvSpPr>
            <a:spLocks noGrp="1"/>
          </p:cNvSpPr>
          <p:nvPr>
            <p:ph type="title"/>
          </p:nvPr>
        </p:nvSpPr>
        <p:spPr/>
        <p:txBody>
          <a:bodyPr/>
          <a:lstStyle/>
          <a:p>
            <a:r>
              <a:rPr lang="en-GB" dirty="0"/>
              <a:t>FMS &amp; Autogenic Training</a:t>
            </a:r>
          </a:p>
        </p:txBody>
      </p:sp>
      <p:sp>
        <p:nvSpPr>
          <p:cNvPr id="3" name="Content Placeholder 2">
            <a:extLst>
              <a:ext uri="{FF2B5EF4-FFF2-40B4-BE49-F238E27FC236}">
                <a16:creationId xmlns:a16="http://schemas.microsoft.com/office/drawing/2014/main" id="{E2AC34D0-8FD1-4C68-805B-807BF6EA4BA1}"/>
              </a:ext>
            </a:extLst>
          </p:cNvPr>
          <p:cNvSpPr>
            <a:spLocks noGrp="1"/>
          </p:cNvSpPr>
          <p:nvPr>
            <p:ph idx="1"/>
          </p:nvPr>
        </p:nvSpPr>
        <p:spPr/>
        <p:txBody>
          <a:bodyPr>
            <a:normAutofit/>
          </a:bodyPr>
          <a:lstStyle/>
          <a:p>
            <a:r>
              <a:rPr lang="en-GB" dirty="0"/>
              <a:t>An important component of FMS is dysregulation of the autonomic nervous system</a:t>
            </a:r>
          </a:p>
          <a:p>
            <a:pPr marL="0" indent="0">
              <a:buNone/>
            </a:pPr>
            <a:r>
              <a:rPr lang="en-GB" dirty="0"/>
              <a:t>Autogenic Training (AT) </a:t>
            </a:r>
          </a:p>
          <a:p>
            <a:pPr lvl="1"/>
            <a:r>
              <a:rPr lang="en-GB" dirty="0"/>
              <a:t> effective in the adjustment of autonomic nervous system activity through mechanisms of homeostasis (</a:t>
            </a:r>
            <a:r>
              <a:rPr lang="en-GB" dirty="0" err="1"/>
              <a:t>Kiba</a:t>
            </a:r>
            <a:r>
              <a:rPr lang="en-GB" dirty="0"/>
              <a:t> et al, 2015). </a:t>
            </a:r>
          </a:p>
          <a:p>
            <a:pPr lvl="1"/>
            <a:r>
              <a:rPr lang="en-GB" dirty="0"/>
              <a:t>offers people with irritable bowel syndrome a technique to control negative emotions and behaviour- (</a:t>
            </a:r>
            <a:r>
              <a:rPr lang="en-GB" dirty="0" err="1"/>
              <a:t>Fukudo</a:t>
            </a:r>
            <a:r>
              <a:rPr lang="en-GB" dirty="0"/>
              <a:t>, 2011;Shinozaki,Kanazawa, Kano et al., 2010). </a:t>
            </a:r>
          </a:p>
          <a:p>
            <a:pPr lvl="1"/>
            <a:r>
              <a:rPr lang="en-GB" dirty="0"/>
              <a:t>potential for significantly improved body pain and social functioning compared to controls (Shinozaki et al., 2010).</a:t>
            </a:r>
          </a:p>
        </p:txBody>
      </p:sp>
    </p:spTree>
    <p:extLst>
      <p:ext uri="{BB962C8B-B14F-4D97-AF65-F5344CB8AC3E}">
        <p14:creationId xmlns:p14="http://schemas.microsoft.com/office/powerpoint/2010/main" val="54199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D7FA21B7-2A6C-381E-1701-28650050F5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076325"/>
            <a:ext cx="9753600" cy="470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977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CCDF-B52D-4951-8FA5-8AC8962253CB}"/>
              </a:ext>
            </a:extLst>
          </p:cNvPr>
          <p:cNvSpPr>
            <a:spLocks noGrp="1"/>
          </p:cNvSpPr>
          <p:nvPr>
            <p:ph type="title"/>
          </p:nvPr>
        </p:nvSpPr>
        <p:spPr/>
        <p:txBody>
          <a:bodyPr/>
          <a:lstStyle/>
          <a:p>
            <a:r>
              <a:rPr lang="en-GB" dirty="0"/>
              <a:t>Evidence based guidelines for treatment of FMS</a:t>
            </a:r>
          </a:p>
        </p:txBody>
      </p:sp>
      <p:sp>
        <p:nvSpPr>
          <p:cNvPr id="3" name="Content Placeholder 2">
            <a:extLst>
              <a:ext uri="{FF2B5EF4-FFF2-40B4-BE49-F238E27FC236}">
                <a16:creationId xmlns:a16="http://schemas.microsoft.com/office/drawing/2014/main" id="{60210062-119C-49D0-9758-844D901667BF}"/>
              </a:ext>
            </a:extLst>
          </p:cNvPr>
          <p:cNvSpPr>
            <a:spLocks noGrp="1"/>
          </p:cNvSpPr>
          <p:nvPr>
            <p:ph idx="1"/>
          </p:nvPr>
        </p:nvSpPr>
        <p:spPr/>
        <p:txBody>
          <a:bodyPr>
            <a:normAutofit fontScale="70000" lnSpcReduction="20000"/>
          </a:bodyPr>
          <a:lstStyle/>
          <a:p>
            <a:r>
              <a:rPr lang="en-GB" sz="2600" dirty="0" err="1"/>
              <a:t>Thieme</a:t>
            </a:r>
            <a:r>
              <a:rPr lang="en-GB" sz="2600" dirty="0"/>
              <a:t>, </a:t>
            </a:r>
            <a:r>
              <a:rPr lang="en-GB" sz="2600" dirty="0" err="1"/>
              <a:t>Mathys</a:t>
            </a:r>
            <a:r>
              <a:rPr lang="en-GB" sz="2600" dirty="0"/>
              <a:t> &amp; Turk (2017) compared recommendations &amp; guidelines for the management of patients with FMS published by: </a:t>
            </a:r>
          </a:p>
          <a:p>
            <a:r>
              <a:rPr lang="en-GB" sz="2600" dirty="0"/>
              <a:t>1) American Pain Society (APS; 2005);(2) Association of the Scientific Medical Societies in Germany (AWMF; 2012)(3) Canadian Pain Society (CPS; 2013; also used in the United Kingdom), &amp; (4) European League Against Rheumatism (EULAR; 2016). </a:t>
            </a:r>
          </a:p>
          <a:p>
            <a:r>
              <a:rPr lang="en-GB" sz="2600" dirty="0"/>
              <a:t>Each guideline used systematic reviews and meta-analyses as highest level of evidence; APS, CPS, and AWMF also included individual RCTs.</a:t>
            </a:r>
          </a:p>
          <a:p>
            <a:r>
              <a:rPr lang="en-GB" sz="2600" dirty="0"/>
              <a:t> The APS, CPS, and AWMF assigned the highest ranking of recommendation to aerobic </a:t>
            </a:r>
            <a:r>
              <a:rPr lang="en-GB" sz="2600" dirty="0" err="1"/>
              <a:t>exercise,CBT</a:t>
            </a:r>
            <a:r>
              <a:rPr lang="en-GB" sz="2600" dirty="0"/>
              <a:t>, amitriptyline &amp; multicomponent treatment. </a:t>
            </a:r>
          </a:p>
          <a:p>
            <a:r>
              <a:rPr lang="en-GB" sz="2600" dirty="0"/>
              <a:t>The most recent EULAR(2016)  guidelines assign the highest level of recommendation to exercise, contrary to the 2008 EULAR guidelines, which recommended pharmacotherapy.</a:t>
            </a:r>
          </a:p>
          <a:p>
            <a:r>
              <a:rPr lang="en-GB" sz="2600" dirty="0"/>
              <a:t> Although there was some consistency for pharmacological treatment recommendations among the 4 guidelines</a:t>
            </a:r>
            <a:r>
              <a:rPr lang="en-GB" sz="2600" b="1" dirty="0"/>
              <a:t>, APS, CPS, and AWMF guidelines gave the higher ranking to cognitive-</a:t>
            </a:r>
            <a:r>
              <a:rPr lang="en-GB" sz="2600" b="1" dirty="0" err="1"/>
              <a:t>behavioral</a:t>
            </a:r>
            <a:r>
              <a:rPr lang="en-GB" sz="2600" b="1" dirty="0"/>
              <a:t> therapy and multicomponent treatments</a:t>
            </a:r>
            <a:r>
              <a:rPr lang="en-GB" sz="2600" dirty="0"/>
              <a:t>.</a:t>
            </a:r>
          </a:p>
          <a:p>
            <a:r>
              <a:rPr lang="en-GB" sz="2600" dirty="0" err="1"/>
              <a:t>Musekamp</a:t>
            </a:r>
            <a:r>
              <a:rPr lang="en-GB" sz="2600" dirty="0"/>
              <a:t> et. al. (2016).  RCT (566 patents) of advanced multidisciplinary self-management patient education programme ongoing for patients with FMS in Germany. Includes AT as a part of one intervention condition; strong focus on transfer to everyday life.</a:t>
            </a:r>
          </a:p>
          <a:p>
            <a:endParaRPr lang="en-GB" dirty="0"/>
          </a:p>
          <a:p>
            <a:endParaRPr lang="en-GB" dirty="0"/>
          </a:p>
        </p:txBody>
      </p:sp>
    </p:spTree>
    <p:extLst>
      <p:ext uri="{BB962C8B-B14F-4D97-AF65-F5344CB8AC3E}">
        <p14:creationId xmlns:p14="http://schemas.microsoft.com/office/powerpoint/2010/main" val="117189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9E615-10D4-447B-9841-D1564AF23408}"/>
              </a:ext>
            </a:extLst>
          </p:cNvPr>
          <p:cNvSpPr>
            <a:spLocks noGrp="1"/>
          </p:cNvSpPr>
          <p:nvPr>
            <p:ph type="title"/>
          </p:nvPr>
        </p:nvSpPr>
        <p:spPr>
          <a:xfrm>
            <a:off x="750735" y="648597"/>
            <a:ext cx="10515600" cy="1325563"/>
          </a:xfrm>
        </p:spPr>
        <p:txBody>
          <a:bodyPr/>
          <a:lstStyle/>
          <a:p>
            <a:r>
              <a:rPr lang="en-GB" dirty="0"/>
              <a:t>FMS &amp; CRPS</a:t>
            </a:r>
          </a:p>
        </p:txBody>
      </p:sp>
      <p:sp>
        <p:nvSpPr>
          <p:cNvPr id="3" name="Content Placeholder 2">
            <a:extLst>
              <a:ext uri="{FF2B5EF4-FFF2-40B4-BE49-F238E27FC236}">
                <a16:creationId xmlns:a16="http://schemas.microsoft.com/office/drawing/2014/main" id="{E0017B61-FDBD-405D-8759-B6D9588F1B4D}"/>
              </a:ext>
            </a:extLst>
          </p:cNvPr>
          <p:cNvSpPr>
            <a:spLocks noGrp="1"/>
          </p:cNvSpPr>
          <p:nvPr>
            <p:ph idx="1"/>
          </p:nvPr>
        </p:nvSpPr>
        <p:spPr/>
        <p:txBody>
          <a:bodyPr>
            <a:normAutofit/>
          </a:bodyPr>
          <a:lstStyle/>
          <a:p>
            <a:endParaRPr lang="en-GB" dirty="0"/>
          </a:p>
          <a:p>
            <a:r>
              <a:rPr lang="en-GB" dirty="0"/>
              <a:t> Fibromyalgia Syndrome (FMS) &amp;  complex regional pain syndrome (CRPS) have common features. </a:t>
            </a:r>
          </a:p>
          <a:p>
            <a:r>
              <a:rPr lang="en-GB" dirty="0"/>
              <a:t>Both FMS &amp; CRPS now considered to be primarily centrally driven.</a:t>
            </a:r>
          </a:p>
          <a:p>
            <a:r>
              <a:rPr lang="en-GB" dirty="0"/>
              <a:t>Changes in several brain regions (including the middle cingulate, posterior insula, dorsolateral prefrontal cortex and parietal lobe) are independently linked to both CRPS and FMS and may be drivers of both conditions (Littlejohn, 2015).</a:t>
            </a:r>
          </a:p>
        </p:txBody>
      </p:sp>
    </p:spTree>
    <p:extLst>
      <p:ext uri="{BB962C8B-B14F-4D97-AF65-F5344CB8AC3E}">
        <p14:creationId xmlns:p14="http://schemas.microsoft.com/office/powerpoint/2010/main" val="63139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5137-AEE7-4200-ACC0-086E75C2FBE2}"/>
              </a:ext>
            </a:extLst>
          </p:cNvPr>
          <p:cNvSpPr>
            <a:spLocks noGrp="1"/>
          </p:cNvSpPr>
          <p:nvPr>
            <p:ph type="title"/>
          </p:nvPr>
        </p:nvSpPr>
        <p:spPr/>
        <p:txBody>
          <a:bodyPr/>
          <a:lstStyle/>
          <a:p>
            <a:r>
              <a:rPr lang="en-GB" dirty="0"/>
              <a:t>FMS &amp; CRPS</a:t>
            </a:r>
          </a:p>
        </p:txBody>
      </p:sp>
      <p:sp>
        <p:nvSpPr>
          <p:cNvPr id="3" name="Content Placeholder 2">
            <a:extLst>
              <a:ext uri="{FF2B5EF4-FFF2-40B4-BE49-F238E27FC236}">
                <a16:creationId xmlns:a16="http://schemas.microsoft.com/office/drawing/2014/main" id="{7174E523-B077-4D88-8581-AA095D13B3B7}"/>
              </a:ext>
            </a:extLst>
          </p:cNvPr>
          <p:cNvSpPr>
            <a:spLocks noGrp="1"/>
          </p:cNvSpPr>
          <p:nvPr>
            <p:ph idx="1"/>
          </p:nvPr>
        </p:nvSpPr>
        <p:spPr/>
        <p:txBody>
          <a:bodyPr>
            <a:normAutofit fontScale="92500" lnSpcReduction="20000"/>
          </a:bodyPr>
          <a:lstStyle/>
          <a:p>
            <a:pPr marL="0" indent="0">
              <a:buNone/>
            </a:pPr>
            <a:r>
              <a:rPr lang="en-GB" dirty="0"/>
              <a:t>FMS and CRPS have distinct clinical phenotypes with  shared features such as pain, allodynia and peripheral </a:t>
            </a:r>
            <a:r>
              <a:rPr lang="en-GB" dirty="0" err="1"/>
              <a:t>dysaesthesia</a:t>
            </a:r>
            <a:r>
              <a:rPr lang="en-GB" dirty="0"/>
              <a:t>.</a:t>
            </a:r>
          </a:p>
          <a:p>
            <a:pPr marL="0" indent="0">
              <a:buNone/>
            </a:pPr>
            <a:r>
              <a:rPr lang="en-GB" dirty="0"/>
              <a:t>Factors involving the brain and spinal cord lead to central sensitization, dominant in both FMS &amp; CRPS.</a:t>
            </a:r>
          </a:p>
          <a:p>
            <a:pPr marL="0" indent="0">
              <a:buNone/>
            </a:pPr>
            <a:r>
              <a:rPr lang="en-GB" dirty="0"/>
              <a:t>Neurogenic inflammation, resulting from the release of proinflammatory neuropeptides from C‑fibres, and prominent in both disorders, contributes to allodynia, tissue swelling and </a:t>
            </a:r>
            <a:r>
              <a:rPr lang="en-GB" dirty="0" err="1"/>
              <a:t>dysaesthesia</a:t>
            </a:r>
            <a:r>
              <a:rPr lang="en-GB" dirty="0"/>
              <a:t>.</a:t>
            </a:r>
          </a:p>
          <a:p>
            <a:pPr marL="0" indent="0">
              <a:buNone/>
            </a:pPr>
            <a:r>
              <a:rPr lang="en-GB" dirty="0"/>
              <a:t>Neurogenic inflammation involves interactions of the innate immune system with the peripheral and central nervous systems of patients with FMS or CRPS.</a:t>
            </a:r>
          </a:p>
          <a:p>
            <a:pPr marL="0" indent="0">
              <a:buNone/>
            </a:pPr>
            <a:r>
              <a:rPr lang="en-GB" dirty="0"/>
              <a:t>Although the pathogenesis of both FMS and CRPS is dominated by central mechanisms, components of neurogenic neuroinflammation may be helpful therapeutic targets in patients with these disorders (Littlejohn, 2015).</a:t>
            </a:r>
          </a:p>
          <a:p>
            <a:endParaRPr lang="en-GB" dirty="0"/>
          </a:p>
        </p:txBody>
      </p:sp>
    </p:spTree>
    <p:extLst>
      <p:ext uri="{BB962C8B-B14F-4D97-AF65-F5344CB8AC3E}">
        <p14:creationId xmlns:p14="http://schemas.microsoft.com/office/powerpoint/2010/main" val="3009949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B94FD-B0EA-4FEB-A3CC-A18992887051}"/>
              </a:ext>
            </a:extLst>
          </p:cNvPr>
          <p:cNvSpPr>
            <a:spLocks noGrp="1"/>
          </p:cNvSpPr>
          <p:nvPr>
            <p:ph type="title"/>
          </p:nvPr>
        </p:nvSpPr>
        <p:spPr/>
        <p:txBody>
          <a:bodyPr/>
          <a:lstStyle/>
          <a:p>
            <a:r>
              <a:rPr lang="en-GB" dirty="0"/>
              <a:t>FMS &amp; CRPS</a:t>
            </a:r>
          </a:p>
        </p:txBody>
      </p:sp>
      <p:sp>
        <p:nvSpPr>
          <p:cNvPr id="3" name="Content Placeholder 2">
            <a:extLst>
              <a:ext uri="{FF2B5EF4-FFF2-40B4-BE49-F238E27FC236}">
                <a16:creationId xmlns:a16="http://schemas.microsoft.com/office/drawing/2014/main" id="{0450690A-6215-46CC-A742-DCC15A7448E1}"/>
              </a:ext>
            </a:extLst>
          </p:cNvPr>
          <p:cNvSpPr>
            <a:spLocks noGrp="1"/>
          </p:cNvSpPr>
          <p:nvPr>
            <p:ph idx="1"/>
          </p:nvPr>
        </p:nvSpPr>
        <p:spPr/>
        <p:txBody>
          <a:bodyPr>
            <a:normAutofit fontScale="92500" lnSpcReduction="20000"/>
          </a:bodyPr>
          <a:lstStyle/>
          <a:p>
            <a:r>
              <a:rPr lang="en-GB" dirty="0"/>
              <a:t>In healthy individuals, a triple response (reddening of the stimulation site, surrounding erythema, and plasma extravasation resulting in a raised weal) occurs after either mechanical or chemical (for instance application of capsaicin) stimulation of the skin.</a:t>
            </a:r>
          </a:p>
          <a:p>
            <a:r>
              <a:rPr lang="en-GB" dirty="0"/>
              <a:t>Response is now termed neurogenic inflammation; </a:t>
            </a:r>
          </a:p>
          <a:p>
            <a:r>
              <a:rPr lang="en-GB" dirty="0"/>
              <a:t>Caused by the release of proinflammatory peptides from the peripheral nerve endings of </a:t>
            </a:r>
            <a:r>
              <a:rPr lang="en-GB" dirty="0" err="1"/>
              <a:t>peptidergic</a:t>
            </a:r>
            <a:r>
              <a:rPr lang="en-GB" dirty="0"/>
              <a:t> C‑fibres, a key neuronal type involved in nociception.</a:t>
            </a:r>
          </a:p>
          <a:p>
            <a:r>
              <a:rPr lang="en-GB" dirty="0"/>
              <a:t> Exacerbation of these neuroinflammatory mechanisms is important in the early stages of both CRPS and FMS;</a:t>
            </a:r>
          </a:p>
          <a:p>
            <a:r>
              <a:rPr lang="en-GB" dirty="0"/>
              <a:t>Can persist over time to contribute to ongoing key symptoms in each disorder (Littlejohn, 2015).</a:t>
            </a:r>
          </a:p>
        </p:txBody>
      </p:sp>
    </p:spTree>
    <p:extLst>
      <p:ext uri="{BB962C8B-B14F-4D97-AF65-F5344CB8AC3E}">
        <p14:creationId xmlns:p14="http://schemas.microsoft.com/office/powerpoint/2010/main" val="2260829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93A0-7F73-427C-9826-C7E30A1A4BD6}"/>
              </a:ext>
            </a:extLst>
          </p:cNvPr>
          <p:cNvSpPr>
            <a:spLocks noGrp="1"/>
          </p:cNvSpPr>
          <p:nvPr>
            <p:ph type="title"/>
          </p:nvPr>
        </p:nvSpPr>
        <p:spPr/>
        <p:txBody>
          <a:bodyPr/>
          <a:lstStyle/>
          <a:p>
            <a:r>
              <a:rPr lang="en-GB" dirty="0"/>
              <a:t>FMS &amp; CRPS</a:t>
            </a:r>
          </a:p>
        </p:txBody>
      </p:sp>
      <p:sp>
        <p:nvSpPr>
          <p:cNvPr id="3" name="Content Placeholder 2">
            <a:extLst>
              <a:ext uri="{FF2B5EF4-FFF2-40B4-BE49-F238E27FC236}">
                <a16:creationId xmlns:a16="http://schemas.microsoft.com/office/drawing/2014/main" id="{802F202D-02F0-4863-B5E9-818DDC80F78B}"/>
              </a:ext>
            </a:extLst>
          </p:cNvPr>
          <p:cNvSpPr>
            <a:spLocks noGrp="1"/>
          </p:cNvSpPr>
          <p:nvPr>
            <p:ph idx="1"/>
          </p:nvPr>
        </p:nvSpPr>
        <p:spPr/>
        <p:txBody>
          <a:bodyPr>
            <a:normAutofit fontScale="92500" lnSpcReduction="10000"/>
          </a:bodyPr>
          <a:lstStyle/>
          <a:p>
            <a:r>
              <a:rPr lang="en-GB" dirty="0"/>
              <a:t>Psychological factors modulate FMS symptoms.</a:t>
            </a:r>
          </a:p>
          <a:p>
            <a:r>
              <a:rPr lang="en-GB" dirty="0"/>
              <a:t>Catastrophizing has been linked to increased symptoms and neuroimaging changes.</a:t>
            </a:r>
          </a:p>
          <a:p>
            <a:r>
              <a:rPr lang="en-GB" dirty="0"/>
              <a:t>Both FMS &amp; CRPS are associated with high levels of stress, poor coping skills and catastrophizing. </a:t>
            </a:r>
          </a:p>
          <a:p>
            <a:r>
              <a:rPr lang="en-GB" dirty="0"/>
              <a:t>Patients with FMS or CRPS often report increased exposure to stressful life events.</a:t>
            </a:r>
          </a:p>
          <a:p>
            <a:r>
              <a:rPr lang="en-GB" dirty="0"/>
              <a:t>Factors that exacerbate stress, such as anxiety, appear to have a role in the clinical features of CRPS. Abnormal reactivity to stress acts through central mechanisms. </a:t>
            </a:r>
          </a:p>
          <a:p>
            <a:r>
              <a:rPr lang="en-GB" dirty="0"/>
              <a:t>In FMS &amp; CRPS genetic factors may also be important (Littlejohn,2015).</a:t>
            </a:r>
          </a:p>
        </p:txBody>
      </p:sp>
    </p:spTree>
    <p:extLst>
      <p:ext uri="{BB962C8B-B14F-4D97-AF65-F5344CB8AC3E}">
        <p14:creationId xmlns:p14="http://schemas.microsoft.com/office/powerpoint/2010/main" val="94621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2" name="Picture 1">
            <a:extLst>
              <a:ext uri="{FF2B5EF4-FFF2-40B4-BE49-F238E27FC236}">
                <a16:creationId xmlns:a16="http://schemas.microsoft.com/office/drawing/2014/main" id="{30DE91D1-3D0B-4D6E-97B3-65FDFB54504A}"/>
              </a:ext>
            </a:extLst>
          </p:cNvPr>
          <p:cNvPicPr>
            <a:picLocks noChangeAspect="1"/>
          </p:cNvPicPr>
          <p:nvPr/>
        </p:nvPicPr>
        <p:blipFill>
          <a:blip r:embed="rId2"/>
          <a:stretch>
            <a:fillRect/>
          </a:stretch>
        </p:blipFill>
        <p:spPr>
          <a:xfrm>
            <a:off x="2621215" y="1286934"/>
            <a:ext cx="6949572" cy="4105949"/>
          </a:xfrm>
          <a:prstGeom prst="rect">
            <a:avLst/>
          </a:prstGeom>
        </p:spPr>
      </p:pic>
    </p:spTree>
    <p:extLst>
      <p:ext uri="{BB962C8B-B14F-4D97-AF65-F5344CB8AC3E}">
        <p14:creationId xmlns:p14="http://schemas.microsoft.com/office/powerpoint/2010/main" val="4178735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DBFD-D0B5-4DB8-80DF-5ED541BB0F2A}"/>
              </a:ext>
            </a:extLst>
          </p:cNvPr>
          <p:cNvSpPr>
            <a:spLocks noGrp="1"/>
          </p:cNvSpPr>
          <p:nvPr>
            <p:ph type="title"/>
          </p:nvPr>
        </p:nvSpPr>
        <p:spPr/>
        <p:txBody>
          <a:bodyPr/>
          <a:lstStyle/>
          <a:p>
            <a:r>
              <a:rPr lang="en-GB" dirty="0"/>
              <a:t>Papers for further </a:t>
            </a:r>
            <a:br>
              <a:rPr lang="en-GB" dirty="0"/>
            </a:br>
            <a:r>
              <a:rPr lang="en-GB" dirty="0"/>
              <a:t>Classroom Tutorial Discussion</a:t>
            </a:r>
          </a:p>
        </p:txBody>
      </p:sp>
      <p:sp>
        <p:nvSpPr>
          <p:cNvPr id="3" name="Content Placeholder 2">
            <a:extLst>
              <a:ext uri="{FF2B5EF4-FFF2-40B4-BE49-F238E27FC236}">
                <a16:creationId xmlns:a16="http://schemas.microsoft.com/office/drawing/2014/main" id="{6F075995-6382-4BDC-8D00-42BA0018D6C2}"/>
              </a:ext>
            </a:extLst>
          </p:cNvPr>
          <p:cNvSpPr>
            <a:spLocks noGrp="1"/>
          </p:cNvSpPr>
          <p:nvPr>
            <p:ph idx="1"/>
          </p:nvPr>
        </p:nvSpPr>
        <p:spPr/>
        <p:txBody>
          <a:bodyPr>
            <a:normAutofit fontScale="85000" lnSpcReduction="10000"/>
          </a:bodyPr>
          <a:lstStyle/>
          <a:p>
            <a:pPr marL="0" indent="0">
              <a:buNone/>
            </a:pPr>
            <a:r>
              <a:rPr lang="en-GB" sz="1800" dirty="0"/>
              <a:t>Bean, D.J., Johnson, M.H. </a:t>
            </a:r>
            <a:r>
              <a:rPr lang="en-GB" sz="1800" dirty="0" err="1"/>
              <a:t>Heiss</a:t>
            </a:r>
            <a:r>
              <a:rPr lang="en-GB" sz="1800" dirty="0"/>
              <a:t>-Dunlop, W., Lee, A.C. &amp; </a:t>
            </a:r>
            <a:r>
              <a:rPr lang="en-GB" sz="1800" dirty="0" err="1"/>
              <a:t>Kydd</a:t>
            </a:r>
            <a:r>
              <a:rPr lang="en-GB" sz="1800" dirty="0"/>
              <a:t>, R.R.(2015). Do psychological factors influence recovery from complex regional pain syndrome type 1? A prospective study. </a:t>
            </a:r>
            <a:r>
              <a:rPr lang="en-GB" sz="1800" i="1" dirty="0"/>
              <a:t>Pain</a:t>
            </a:r>
            <a:r>
              <a:rPr lang="en-GB" sz="1800" b="1" dirty="0"/>
              <a:t>,</a:t>
            </a:r>
            <a:r>
              <a:rPr lang="en-GB" sz="1800" dirty="0"/>
              <a:t> 156, 2310-2318 </a:t>
            </a:r>
          </a:p>
          <a:p>
            <a:pPr marL="0" indent="0">
              <a:buNone/>
            </a:pPr>
            <a:r>
              <a:rPr lang="en-GB" sz="1800" dirty="0" err="1"/>
              <a:t>Bordoni</a:t>
            </a:r>
            <a:r>
              <a:rPr lang="en-GB" sz="1800" dirty="0"/>
              <a:t>, B., Marelli, F., Morabito, B., </a:t>
            </a:r>
            <a:r>
              <a:rPr lang="en-GB" sz="1800" dirty="0" err="1"/>
              <a:t>Cavallaro,F</a:t>
            </a:r>
            <a:r>
              <a:rPr lang="en-GB" sz="1800" dirty="0"/>
              <a:t>., </a:t>
            </a:r>
            <a:r>
              <a:rPr lang="en-GB" sz="1800" dirty="0" err="1"/>
              <a:t>Lintonbon</a:t>
            </a:r>
            <a:r>
              <a:rPr lang="en-GB" sz="1800" dirty="0"/>
              <a:t>, D. (2018). Fascial preadipocytes: another piece of the puzzle to understand fibromyalgia? </a:t>
            </a:r>
            <a:r>
              <a:rPr lang="en-GB" sz="1800" i="1" dirty="0"/>
              <a:t>Open Access Rheumatology: Research and Reviews, </a:t>
            </a:r>
            <a:r>
              <a:rPr lang="en-GB" sz="1800" dirty="0"/>
              <a:t>10; 27-32.</a:t>
            </a:r>
          </a:p>
          <a:p>
            <a:pPr marL="0" indent="0">
              <a:buNone/>
            </a:pPr>
            <a:r>
              <a:rPr lang="en-GB" sz="1800" dirty="0"/>
              <a:t>Bowden, A., </a:t>
            </a:r>
            <a:r>
              <a:rPr lang="en-GB" sz="1800" dirty="0" err="1"/>
              <a:t>Lorenc</a:t>
            </a:r>
            <a:r>
              <a:rPr lang="en-GB" sz="1800" dirty="0"/>
              <a:t>, </a:t>
            </a:r>
            <a:r>
              <a:rPr lang="en-GB" sz="1800" dirty="0" err="1"/>
              <a:t>A.and</a:t>
            </a:r>
            <a:r>
              <a:rPr lang="en-GB" sz="1800" dirty="0"/>
              <a:t> Robinson, N. (2011). Autogenic training as a behavioural approach to insomnia: A prospective cohort study. </a:t>
            </a:r>
            <a:r>
              <a:rPr lang="en-GB" sz="1800" i="1" dirty="0"/>
              <a:t>Primary Health Care Research &amp; Development </a:t>
            </a:r>
            <a:r>
              <a:rPr lang="en-GB" sz="1800" dirty="0"/>
              <a:t>1-11. </a:t>
            </a:r>
            <a:r>
              <a:rPr lang="en-GB" sz="1800" dirty="0" err="1"/>
              <a:t>doi</a:t>
            </a:r>
            <a:r>
              <a:rPr lang="en-GB" sz="1800" dirty="0"/>
              <a:t>: 10.1017/S1463423611000181</a:t>
            </a:r>
          </a:p>
          <a:p>
            <a:pPr marL="0" indent="0">
              <a:buNone/>
            </a:pPr>
            <a:r>
              <a:rPr lang="en-GB" sz="1800" dirty="0"/>
              <a:t>Cramer, H., </a:t>
            </a:r>
            <a:r>
              <a:rPr lang="en-GB" sz="1800" dirty="0" err="1"/>
              <a:t>Lauche</a:t>
            </a:r>
            <a:r>
              <a:rPr lang="en-GB" sz="1800" dirty="0"/>
              <a:t>, R., Langhorst, J. </a:t>
            </a:r>
            <a:r>
              <a:rPr lang="en-GB" sz="1800" dirty="0" err="1"/>
              <a:t>Dobos</a:t>
            </a:r>
            <a:r>
              <a:rPr lang="en-GB" sz="1800" dirty="0"/>
              <a:t>, G. &amp; Paul A.(2013). Characteristics of patients with internal diseases who use relaxation techniques as a coping strategy. (</a:t>
            </a:r>
            <a:r>
              <a:rPr lang="en-GB" sz="1800" dirty="0" err="1"/>
              <a:t>SciVerseScienceDirect</a:t>
            </a:r>
            <a:r>
              <a:rPr lang="en-GB" sz="1800" dirty="0"/>
              <a:t>) </a:t>
            </a:r>
            <a:r>
              <a:rPr lang="en-GB" sz="1800" i="1" dirty="0"/>
              <a:t>Complementary Therapies in Medicine,</a:t>
            </a:r>
            <a:r>
              <a:rPr lang="en-GB" sz="1800" dirty="0"/>
              <a:t> 21, 481-486</a:t>
            </a:r>
          </a:p>
          <a:p>
            <a:pPr marL="0" indent="0">
              <a:buNone/>
            </a:pPr>
            <a:r>
              <a:rPr lang="en-GB" sz="1800" dirty="0"/>
              <a:t>Perrot, S., Cohen, M., </a:t>
            </a:r>
            <a:r>
              <a:rPr lang="en-GB" sz="1800" dirty="0" err="1"/>
              <a:t>Barke</a:t>
            </a:r>
            <a:r>
              <a:rPr lang="en-GB" sz="1800" dirty="0"/>
              <a:t>, A., </a:t>
            </a:r>
            <a:r>
              <a:rPr lang="en-GB" sz="1800" dirty="0" err="1"/>
              <a:t>Korwisi</a:t>
            </a:r>
            <a:r>
              <a:rPr lang="en-GB" sz="1800" dirty="0"/>
              <a:t> , B., </a:t>
            </a:r>
            <a:r>
              <a:rPr lang="en-GB" sz="1800" dirty="0" err="1"/>
              <a:t>Rief</a:t>
            </a:r>
            <a:r>
              <a:rPr lang="en-GB" sz="1800" dirty="0"/>
              <a:t>, W., </a:t>
            </a:r>
            <a:r>
              <a:rPr lang="en-GB" sz="1800" dirty="0" err="1"/>
              <a:t>Treede</a:t>
            </a:r>
            <a:r>
              <a:rPr lang="en-GB" sz="1800" dirty="0"/>
              <a:t>, RD. (2019). IASP Taskforce for the Classification of Chronic Pain. THE IASP classification of chronic pain for ICD-11: chronic secondary musculoskeletal pain. </a:t>
            </a:r>
            <a:r>
              <a:rPr lang="en-GB" sz="1800" i="1" dirty="0"/>
              <a:t>PAIN</a:t>
            </a:r>
            <a:r>
              <a:rPr lang="en-GB" sz="1800" dirty="0"/>
              <a:t> 160 (1) Narrative Review.</a:t>
            </a:r>
          </a:p>
          <a:p>
            <a:pPr marL="0" indent="0">
              <a:buNone/>
            </a:pPr>
            <a:r>
              <a:rPr lang="en-GB" sz="1800" dirty="0"/>
              <a:t>Rubio-Ochoa, J., </a:t>
            </a:r>
            <a:r>
              <a:rPr lang="en-GB" sz="1800" dirty="0" err="1"/>
              <a:t>BenÍtez</a:t>
            </a:r>
            <a:r>
              <a:rPr lang="en-GB" sz="1800" dirty="0"/>
              <a:t>-Martinez, </a:t>
            </a:r>
            <a:r>
              <a:rPr lang="en-GB" sz="1800" dirty="0" err="1"/>
              <a:t>J.Lluch</a:t>
            </a:r>
            <a:r>
              <a:rPr lang="en-GB" sz="1800" dirty="0"/>
              <a:t>, E., &amp; Santacruz-</a:t>
            </a:r>
            <a:r>
              <a:rPr lang="en-GB" sz="1800" dirty="0" err="1"/>
              <a:t>Zaragozá</a:t>
            </a:r>
            <a:r>
              <a:rPr lang="en-GB" sz="1800" dirty="0"/>
              <a:t>. S.(2016). Physical examination tests for screening and diagnosis of cervicogenic headache: A systematic review. </a:t>
            </a:r>
            <a:r>
              <a:rPr lang="en-GB" sz="1800" i="1" dirty="0"/>
              <a:t>Manual Therapy</a:t>
            </a:r>
            <a:r>
              <a:rPr lang="en-GB" sz="1800" dirty="0"/>
              <a:t>, 21, 35-40</a:t>
            </a:r>
          </a:p>
          <a:p>
            <a:pPr marL="0" indent="0">
              <a:buNone/>
            </a:pPr>
            <a:r>
              <a:rPr lang="en-GB" sz="1800" dirty="0" err="1"/>
              <a:t>Seo</a:t>
            </a:r>
            <a:r>
              <a:rPr lang="en-GB" sz="1800" dirty="0"/>
              <a:t>, E., Hong, E., Choi, J., Kim, Y., Brandt, C., &amp; </a:t>
            </a:r>
            <a:r>
              <a:rPr lang="en-GB" sz="1800" dirty="0" err="1"/>
              <a:t>Im</a:t>
            </a:r>
            <a:r>
              <a:rPr lang="en-GB" sz="1800" dirty="0"/>
              <a:t>, S. (2018). Effectiveness of Autogenic Training on Headache: A Systematic review.  </a:t>
            </a:r>
            <a:r>
              <a:rPr lang="en-GB" sz="1800" i="1" dirty="0"/>
              <a:t>Complementary Therapies in Medicine</a:t>
            </a:r>
            <a:r>
              <a:rPr lang="en-GB" sz="1800" dirty="0"/>
              <a:t>, 30, 62-67.</a:t>
            </a:r>
          </a:p>
          <a:p>
            <a:pPr marL="0" indent="0">
              <a:buNone/>
            </a:pPr>
            <a:r>
              <a:rPr lang="en-GB" sz="1800" dirty="0" err="1"/>
              <a:t>Stauber</a:t>
            </a:r>
            <a:r>
              <a:rPr lang="en-GB" sz="1800" dirty="0"/>
              <a:t>, S., </a:t>
            </a:r>
            <a:r>
              <a:rPr lang="en-GB" sz="1800" dirty="0" err="1"/>
              <a:t>Guéra</a:t>
            </a:r>
            <a:r>
              <a:rPr lang="en-GB" sz="1800" dirty="0"/>
              <a:t>, V., Barth, J., Schmid, J.P., Saner, H., </a:t>
            </a:r>
            <a:r>
              <a:rPr lang="en-GB" sz="1800" dirty="0" err="1"/>
              <a:t>Znoj</a:t>
            </a:r>
            <a:r>
              <a:rPr lang="en-GB" sz="1800" dirty="0"/>
              <a:t>, H., </a:t>
            </a:r>
            <a:r>
              <a:rPr lang="en-GB" sz="1800" dirty="0" err="1"/>
              <a:t>Grolimund</a:t>
            </a:r>
            <a:r>
              <a:rPr lang="en-GB" sz="1800" dirty="0"/>
              <a:t>, J., &amp; von </a:t>
            </a:r>
            <a:r>
              <a:rPr lang="en-GB" sz="1800" dirty="0" err="1"/>
              <a:t>Känel</a:t>
            </a:r>
            <a:r>
              <a:rPr lang="en-GB" sz="1800" dirty="0"/>
              <a:t>, R. (2013). Psychosocial outcome in cardiovascular rehabilitation of peripheral artery disease and coronary artery disease patients. </a:t>
            </a:r>
            <a:r>
              <a:rPr lang="en-GB" sz="1800" i="1" dirty="0"/>
              <a:t>Vascular Medicine, </a:t>
            </a:r>
            <a:r>
              <a:rPr lang="en-GB" sz="1800" dirty="0"/>
              <a:t>18 (5) 257-262.</a:t>
            </a:r>
          </a:p>
        </p:txBody>
      </p:sp>
    </p:spTree>
    <p:extLst>
      <p:ext uri="{BB962C8B-B14F-4D97-AF65-F5344CB8AC3E}">
        <p14:creationId xmlns:p14="http://schemas.microsoft.com/office/powerpoint/2010/main" val="4089919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C5957-193C-4CEE-BAD9-73A87EDEA811}"/>
              </a:ext>
            </a:extLst>
          </p:cNvPr>
          <p:cNvSpPr>
            <a:spLocks noGrp="1"/>
          </p:cNvSpPr>
          <p:nvPr>
            <p:ph type="title"/>
          </p:nvPr>
        </p:nvSpPr>
        <p:spPr>
          <a:xfrm>
            <a:off x="838200" y="396931"/>
            <a:ext cx="10515600" cy="1325563"/>
          </a:xfrm>
        </p:spPr>
        <p:txBody>
          <a:bodyPr/>
          <a:lstStyle/>
          <a:p>
            <a:r>
              <a:rPr lang="en-GB" dirty="0"/>
              <a:t>References</a:t>
            </a:r>
          </a:p>
        </p:txBody>
      </p:sp>
      <p:sp>
        <p:nvSpPr>
          <p:cNvPr id="3" name="Content Placeholder 2">
            <a:extLst>
              <a:ext uri="{FF2B5EF4-FFF2-40B4-BE49-F238E27FC236}">
                <a16:creationId xmlns:a16="http://schemas.microsoft.com/office/drawing/2014/main" id="{5DCB77A8-383F-46DD-A0C0-3E31BD120BD6}"/>
              </a:ext>
            </a:extLst>
          </p:cNvPr>
          <p:cNvSpPr>
            <a:spLocks noGrp="1"/>
          </p:cNvSpPr>
          <p:nvPr>
            <p:ph idx="1"/>
          </p:nvPr>
        </p:nvSpPr>
        <p:spPr/>
        <p:txBody>
          <a:bodyPr>
            <a:normAutofit fontScale="77500" lnSpcReduction="20000"/>
          </a:bodyPr>
          <a:lstStyle/>
          <a:p>
            <a:pPr marL="0" indent="0">
              <a:buNone/>
            </a:pPr>
            <a:endParaRPr lang="en-US" altLang="en-US" sz="1800" dirty="0"/>
          </a:p>
          <a:p>
            <a:pPr marL="0" indent="0">
              <a:buNone/>
            </a:pPr>
            <a:r>
              <a:rPr lang="en-GB" sz="1600" dirty="0"/>
              <a:t>Asbury, E.A., Kanji, N., Ernst, E., </a:t>
            </a:r>
            <a:r>
              <a:rPr lang="en-GB" sz="1600" dirty="0" err="1"/>
              <a:t>Barbir</a:t>
            </a:r>
            <a:r>
              <a:rPr lang="en-GB" sz="1600" dirty="0"/>
              <a:t>, M., Collins, P. (2009). Autogenic training to manage symptomology in women with chest pain and normal coronary arteries. </a:t>
            </a:r>
            <a:r>
              <a:rPr lang="en-GB" sz="1600" i="1" dirty="0"/>
              <a:t>Menopause </a:t>
            </a:r>
            <a:r>
              <a:rPr lang="en-GB" sz="1600" dirty="0"/>
              <a:t>16(1), 60–65.</a:t>
            </a:r>
          </a:p>
          <a:p>
            <a:pPr marL="0" indent="0">
              <a:buNone/>
            </a:pPr>
            <a:r>
              <a:rPr lang="en-US" altLang="en-US" sz="1600" dirty="0"/>
              <a:t>Benson, H. (1975, 2000) </a:t>
            </a:r>
            <a:r>
              <a:rPr lang="en-US" altLang="en-US" sz="1600" i="1" dirty="0"/>
              <a:t>The Relaxation Response</a:t>
            </a:r>
            <a:r>
              <a:rPr lang="en-US" altLang="en-US" sz="1600" dirty="0"/>
              <a:t>. New York, Avon</a:t>
            </a:r>
            <a:endParaRPr lang="en-GB" sz="1600" dirty="0"/>
          </a:p>
          <a:p>
            <a:pPr marL="0" indent="0">
              <a:buNone/>
            </a:pPr>
            <a:r>
              <a:rPr lang="en-GB" sz="1600" dirty="0" err="1"/>
              <a:t>Clauw</a:t>
            </a:r>
            <a:r>
              <a:rPr lang="en-GB" sz="1600" dirty="0"/>
              <a:t>, D.J. (2014) Fibromyalgia: A Clinical Review. </a:t>
            </a:r>
            <a:r>
              <a:rPr lang="en-GB" sz="1600" i="1" dirty="0"/>
              <a:t>JAMA</a:t>
            </a:r>
            <a:r>
              <a:rPr lang="en-GB" sz="1600" dirty="0"/>
              <a:t>, 311 (15) 1547-1555</a:t>
            </a:r>
          </a:p>
          <a:p>
            <a:pPr marL="0" indent="0">
              <a:buNone/>
            </a:pPr>
            <a:r>
              <a:rPr lang="en-GB" sz="1600" dirty="0"/>
              <a:t>Everly, G.S., &amp; </a:t>
            </a:r>
            <a:r>
              <a:rPr lang="en-GB" sz="1600" dirty="0" err="1"/>
              <a:t>Lating</a:t>
            </a:r>
            <a:r>
              <a:rPr lang="en-GB" sz="1600" dirty="0"/>
              <a:t>, J.M. (2019) A Clinical guide to the Treatment of the Human Stress Response. 4th Ed. New York: Springer.</a:t>
            </a:r>
          </a:p>
          <a:p>
            <a:pPr marL="0" indent="0">
              <a:buNone/>
            </a:pPr>
            <a:r>
              <a:rPr lang="en-GB" sz="1600" dirty="0" err="1"/>
              <a:t>Fukudo</a:t>
            </a:r>
            <a:r>
              <a:rPr lang="en-GB" sz="1600" dirty="0"/>
              <a:t>, S. (2011). A neurological approach to biopsychosocial medicine: Lessons from irritable bowel syndrome. </a:t>
            </a:r>
            <a:r>
              <a:rPr lang="en-GB" sz="1600" i="1" dirty="0"/>
              <a:t>Biopsychosocial Medicine </a:t>
            </a:r>
            <a:r>
              <a:rPr lang="en-GB" sz="1600" dirty="0"/>
              <a:t>5: 1-3 </a:t>
            </a:r>
            <a:r>
              <a:rPr lang="en-GB" sz="1600" dirty="0">
                <a:hlinkClick r:id="rId2"/>
              </a:rPr>
              <a:t>http://www.bpsmedicine</a:t>
            </a:r>
            <a:r>
              <a:rPr lang="en-GB" sz="1600" dirty="0"/>
              <a:t>. com/content/5/1/1.</a:t>
            </a:r>
          </a:p>
          <a:p>
            <a:pPr marL="0" indent="0">
              <a:buNone/>
            </a:pPr>
            <a:r>
              <a:rPr lang="en-GB" sz="1600" dirty="0"/>
              <a:t>Jensen, M.P. (2011) Psychosocial approaches to pain management: An organizational framework. </a:t>
            </a:r>
            <a:r>
              <a:rPr lang="en-GB" sz="1600" i="1" dirty="0"/>
              <a:t>Pain</a:t>
            </a:r>
            <a:r>
              <a:rPr lang="en-GB" sz="1600" dirty="0"/>
              <a:t>, 152, 717-725</a:t>
            </a:r>
          </a:p>
          <a:p>
            <a:pPr marL="0" indent="0">
              <a:buNone/>
            </a:pPr>
            <a:r>
              <a:rPr lang="en-GB" sz="1600" dirty="0" err="1"/>
              <a:t>Juhasz</a:t>
            </a:r>
            <a:r>
              <a:rPr lang="en-GB" sz="1600" dirty="0"/>
              <a:t>, G., </a:t>
            </a:r>
            <a:r>
              <a:rPr lang="en-GB" sz="1600" dirty="0" err="1"/>
              <a:t>Zsombok</a:t>
            </a:r>
            <a:r>
              <a:rPr lang="en-GB" sz="1600" dirty="0"/>
              <a:t>, T., </a:t>
            </a:r>
            <a:r>
              <a:rPr lang="en-GB" sz="1600" dirty="0" err="1"/>
              <a:t>Gonda</a:t>
            </a:r>
            <a:r>
              <a:rPr lang="en-GB" sz="1600" dirty="0"/>
              <a:t>, X., </a:t>
            </a:r>
            <a:r>
              <a:rPr lang="en-GB" sz="1600" dirty="0" err="1"/>
              <a:t>Nagyne</a:t>
            </a:r>
            <a:r>
              <a:rPr lang="en-GB" sz="1600" dirty="0"/>
              <a:t>, N., </a:t>
            </a:r>
            <a:r>
              <a:rPr lang="en-GB" sz="1600" dirty="0" err="1"/>
              <a:t>Modosne</a:t>
            </a:r>
            <a:r>
              <a:rPr lang="en-GB" sz="1600" dirty="0"/>
              <a:t>, E., </a:t>
            </a:r>
            <a:r>
              <a:rPr lang="en-GB" sz="1600" dirty="0" err="1"/>
              <a:t>Bagdy</a:t>
            </a:r>
            <a:r>
              <a:rPr lang="en-GB" sz="1600" dirty="0"/>
              <a:t>, G. (2007). Effects of autogenic training on </a:t>
            </a:r>
            <a:r>
              <a:rPr lang="en-GB" sz="1600" dirty="0" err="1"/>
              <a:t>nitroglycerin</a:t>
            </a:r>
            <a:r>
              <a:rPr lang="en-GB" sz="1600" dirty="0"/>
              <a:t>-induced headaches. </a:t>
            </a:r>
            <a:r>
              <a:rPr lang="en-GB" sz="1600" i="1" dirty="0"/>
              <a:t>Headache </a:t>
            </a:r>
            <a:r>
              <a:rPr lang="en-GB" sz="1600" dirty="0"/>
              <a:t>47(3), 371–383.</a:t>
            </a:r>
          </a:p>
          <a:p>
            <a:pPr marL="0" indent="0">
              <a:buNone/>
            </a:pPr>
            <a:r>
              <a:rPr lang="en-GB" sz="1600" dirty="0"/>
              <a:t>Kanji, N., White, A.R., Ernst, E. (2004). Autogenic training reduces anxiety after coronary angioplasty: A randomized clinical trial. </a:t>
            </a:r>
            <a:r>
              <a:rPr lang="en-GB" sz="1600" i="1" dirty="0"/>
              <a:t>Am Heart J </a:t>
            </a:r>
            <a:r>
              <a:rPr lang="en-GB" sz="1600" dirty="0"/>
              <a:t>147(3), E10.</a:t>
            </a:r>
          </a:p>
          <a:p>
            <a:pPr marL="0" indent="0">
              <a:buNone/>
            </a:pPr>
            <a:r>
              <a:rPr lang="en-GB" sz="1600" dirty="0"/>
              <a:t>Kanji, N., White, A., Ernst, E. (2006a). Autogenic training to reduce anxiety in nursing students: Randomized controlled trial. </a:t>
            </a:r>
            <a:r>
              <a:rPr lang="en-GB" sz="1600" i="1" dirty="0"/>
              <a:t>J Adv </a:t>
            </a:r>
            <a:r>
              <a:rPr lang="en-GB" sz="1600" i="1" dirty="0" err="1"/>
              <a:t>Nurs</a:t>
            </a:r>
            <a:r>
              <a:rPr lang="en-GB" sz="1600" i="1" dirty="0"/>
              <a:t> </a:t>
            </a:r>
            <a:r>
              <a:rPr lang="en-GB" sz="1600" dirty="0"/>
              <a:t>53(6), 729–735.</a:t>
            </a:r>
          </a:p>
          <a:p>
            <a:pPr marL="0" indent="0">
              <a:buNone/>
            </a:pPr>
            <a:r>
              <a:rPr lang="en-GB" sz="1600" dirty="0"/>
              <a:t>Kanji, N., White, A.R., Ernst, E. (2006b). Autogenic training for tension type headaches: A systematic review of controlled trials. </a:t>
            </a:r>
            <a:r>
              <a:rPr lang="en-GB" sz="1600" i="1" dirty="0"/>
              <a:t>Complement </a:t>
            </a:r>
            <a:r>
              <a:rPr lang="en-GB" sz="1600" i="1" dirty="0" err="1"/>
              <a:t>Ther</a:t>
            </a:r>
            <a:r>
              <a:rPr lang="en-GB" sz="1600" i="1" dirty="0"/>
              <a:t> Med </a:t>
            </a:r>
            <a:r>
              <a:rPr lang="en-GB" sz="1600" dirty="0"/>
              <a:t>14(2), 144–150.</a:t>
            </a:r>
          </a:p>
          <a:p>
            <a:pPr marL="0" indent="0">
              <a:buNone/>
            </a:pPr>
            <a:r>
              <a:rPr lang="en-GB" sz="1600" dirty="0" err="1"/>
              <a:t>Kiba</a:t>
            </a:r>
            <a:r>
              <a:rPr lang="en-GB" sz="1600" dirty="0"/>
              <a:t>, T., </a:t>
            </a:r>
            <a:r>
              <a:rPr lang="en-GB" sz="1600" dirty="0" err="1"/>
              <a:t>Kanbara</a:t>
            </a:r>
            <a:r>
              <a:rPr lang="en-GB" sz="1600" dirty="0"/>
              <a:t>, K., Ban, I., Kato, F., Kawashima, S., Saka, Y., Yamamoto, K., </a:t>
            </a:r>
            <a:r>
              <a:rPr lang="en-GB" sz="1600" dirty="0" err="1"/>
              <a:t>Nishiyama,J</a:t>
            </a:r>
            <a:r>
              <a:rPr lang="en-GB" sz="1600" dirty="0"/>
              <a:t>., Mizuno, Y., Abe, T., and Fukunaga, M. (2015). Saliva Amylase as a measure of sympathetic change elicited by autogenic training in patients with functional somatic syndromes. </a:t>
            </a:r>
            <a:r>
              <a:rPr lang="en-GB" sz="1600" i="1" dirty="0"/>
              <a:t>Applied Psychophysiology and Biofeedback </a:t>
            </a:r>
            <a:r>
              <a:rPr lang="en-GB" sz="1600" dirty="0"/>
              <a:t>40: 339-347.</a:t>
            </a:r>
          </a:p>
          <a:p>
            <a:pPr marL="0" indent="0">
              <a:buNone/>
            </a:pPr>
            <a:r>
              <a:rPr lang="en-GB" sz="1600" dirty="0" err="1"/>
              <a:t>Kwekkeboom</a:t>
            </a:r>
            <a:r>
              <a:rPr lang="en-GB" sz="1600" dirty="0"/>
              <a:t>, K.L., </a:t>
            </a:r>
            <a:r>
              <a:rPr lang="en-GB" sz="1600" dirty="0" err="1"/>
              <a:t>Gretarsdottir</a:t>
            </a:r>
            <a:r>
              <a:rPr lang="en-GB" sz="1600" dirty="0"/>
              <a:t>, E. (2006). Systematic review of relaxation interventions for pain. </a:t>
            </a:r>
            <a:r>
              <a:rPr lang="en-GB" sz="1600" i="1" dirty="0"/>
              <a:t>J </a:t>
            </a:r>
            <a:r>
              <a:rPr lang="en-GB" sz="1600" i="1" dirty="0" err="1"/>
              <a:t>Nurs</a:t>
            </a:r>
            <a:r>
              <a:rPr lang="en-GB" sz="1600" i="1" dirty="0"/>
              <a:t> </a:t>
            </a:r>
            <a:r>
              <a:rPr lang="en-GB" sz="1600" i="1" dirty="0" err="1"/>
              <a:t>Scholarsh</a:t>
            </a:r>
            <a:r>
              <a:rPr lang="en-GB" sz="1600" i="1" dirty="0"/>
              <a:t> </a:t>
            </a:r>
            <a:r>
              <a:rPr lang="en-GB" sz="1600" dirty="0"/>
              <a:t>38(3), 269–277.</a:t>
            </a:r>
          </a:p>
          <a:p>
            <a:endParaRPr lang="en-GB" dirty="0"/>
          </a:p>
        </p:txBody>
      </p:sp>
    </p:spTree>
    <p:extLst>
      <p:ext uri="{BB962C8B-B14F-4D97-AF65-F5344CB8AC3E}">
        <p14:creationId xmlns:p14="http://schemas.microsoft.com/office/powerpoint/2010/main" val="3417561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C03F4-DDFB-47DF-90B5-903E31DD20DD}"/>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0100608A-71B1-485C-8839-4ED4DAB47D28}"/>
              </a:ext>
            </a:extLst>
          </p:cNvPr>
          <p:cNvSpPr>
            <a:spLocks noGrp="1"/>
          </p:cNvSpPr>
          <p:nvPr>
            <p:ph idx="1"/>
          </p:nvPr>
        </p:nvSpPr>
        <p:spPr/>
        <p:txBody>
          <a:bodyPr>
            <a:normAutofit fontScale="25000" lnSpcReduction="20000"/>
          </a:bodyPr>
          <a:lstStyle/>
          <a:p>
            <a:pPr marL="0" indent="0">
              <a:buNone/>
            </a:pPr>
            <a:endParaRPr lang="en-GB" sz="1200" dirty="0"/>
          </a:p>
          <a:p>
            <a:pPr>
              <a:lnSpc>
                <a:spcPct val="80000"/>
              </a:lnSpc>
              <a:buFont typeface="Monotype Sorts" pitchFamily="2" charset="2"/>
              <a:buNone/>
            </a:pPr>
            <a:r>
              <a:rPr lang="en-US" altLang="en-US" sz="3400" dirty="0"/>
              <a:t>Lazarus, R.S. &amp; Folkman, S (1984) </a:t>
            </a:r>
            <a:r>
              <a:rPr lang="en-US" altLang="en-US" sz="3400" i="1" dirty="0"/>
              <a:t>Stress Appraisal and Coping</a:t>
            </a:r>
            <a:r>
              <a:rPr lang="en-US" altLang="en-US" sz="3400" dirty="0"/>
              <a:t>. New York, Springer.</a:t>
            </a:r>
          </a:p>
          <a:p>
            <a:pPr>
              <a:lnSpc>
                <a:spcPct val="80000"/>
              </a:lnSpc>
              <a:buFont typeface="Monotype Sorts" pitchFamily="2" charset="2"/>
              <a:buNone/>
            </a:pPr>
            <a:r>
              <a:rPr lang="en-US" altLang="en-US" sz="3400" dirty="0"/>
              <a:t>Linden, W. (1990) </a:t>
            </a:r>
            <a:r>
              <a:rPr lang="en-US" altLang="en-US" sz="3400" i="1" dirty="0"/>
              <a:t>Autogenic Training; A Clinical Guide</a:t>
            </a:r>
            <a:r>
              <a:rPr lang="en-US" altLang="en-US" sz="3400" dirty="0"/>
              <a:t>. London, Guilford.</a:t>
            </a:r>
          </a:p>
          <a:p>
            <a:pPr>
              <a:lnSpc>
                <a:spcPct val="80000"/>
              </a:lnSpc>
              <a:buNone/>
            </a:pPr>
            <a:r>
              <a:rPr lang="en-GB" sz="3400" dirty="0"/>
              <a:t>Littlejohn, G. (2015). Neurogenic neuroinflammation in fibromyalgia and complex regional pain syndrome Nature Reviews/ Rheumatology;  advance online publication 4</a:t>
            </a:r>
            <a:r>
              <a:rPr lang="en-GB" sz="3400" baseline="30000" dirty="0"/>
              <a:t>th</a:t>
            </a:r>
            <a:r>
              <a:rPr lang="en-GB" sz="3400" dirty="0"/>
              <a:t> August 2015 doi:10.1038/nrrheum.2015.100 </a:t>
            </a:r>
          </a:p>
          <a:p>
            <a:pPr marL="0" indent="0">
              <a:buNone/>
            </a:pPr>
            <a:r>
              <a:rPr lang="en-GB" sz="3400" dirty="0" err="1"/>
              <a:t>Luthe</a:t>
            </a:r>
            <a:r>
              <a:rPr lang="en-GB" sz="3400" dirty="0"/>
              <a:t>, W., Jus, A., and </a:t>
            </a:r>
            <a:r>
              <a:rPr lang="en-GB" sz="3400" dirty="0" err="1"/>
              <a:t>Geissman</a:t>
            </a:r>
            <a:r>
              <a:rPr lang="en-GB" sz="3400" dirty="0"/>
              <a:t>, P. 1963. “Autogenic state and autogenic shift:  </a:t>
            </a:r>
            <a:r>
              <a:rPr lang="en-GB" sz="3400" dirty="0" err="1"/>
              <a:t>psychophysiologic</a:t>
            </a:r>
            <a:r>
              <a:rPr lang="en-GB" sz="3400" dirty="0"/>
              <a:t> and neurophysiologic aspects.” </a:t>
            </a:r>
            <a:r>
              <a:rPr lang="en-GB" sz="3400" i="1" dirty="0"/>
              <a:t>Psychotherapy &amp; Psychosomatics </a:t>
            </a:r>
            <a:r>
              <a:rPr lang="en-GB" sz="3400" dirty="0"/>
              <a:t>11(1):1-13.</a:t>
            </a:r>
          </a:p>
          <a:p>
            <a:pPr marL="0" indent="0">
              <a:buNone/>
            </a:pPr>
            <a:r>
              <a:rPr lang="en-GB" sz="3400" dirty="0" err="1"/>
              <a:t>Musekamp</a:t>
            </a:r>
            <a:r>
              <a:rPr lang="en-GB" sz="3400" dirty="0"/>
              <a:t>, G., </a:t>
            </a:r>
            <a:r>
              <a:rPr lang="en-GB" sz="3400" dirty="0" err="1"/>
              <a:t>Gerlich</a:t>
            </a:r>
            <a:r>
              <a:rPr lang="en-GB" sz="3400" dirty="0"/>
              <a:t>, C., </a:t>
            </a:r>
            <a:r>
              <a:rPr lang="en-GB" sz="3400" dirty="0" err="1"/>
              <a:t>Ehlebracht</a:t>
            </a:r>
            <a:r>
              <a:rPr lang="en-GB" sz="3400" dirty="0"/>
              <a:t>-König, I., Faller, H &amp; </a:t>
            </a:r>
            <a:r>
              <a:rPr lang="en-GB" sz="3400" dirty="0" err="1"/>
              <a:t>Reusch</a:t>
            </a:r>
            <a:r>
              <a:rPr lang="en-GB" sz="3400" dirty="0"/>
              <a:t>, A.  (2016) Evaluation of a self-management patient education program for patients with fibromyalgia syndrome: study protocol of a cluster randomized controlled trial BMC </a:t>
            </a:r>
            <a:r>
              <a:rPr lang="en-GB" sz="3400" dirty="0" err="1"/>
              <a:t>Musuloskeletal</a:t>
            </a:r>
            <a:r>
              <a:rPr lang="en-GB" sz="3400" dirty="0"/>
              <a:t> Disorders17:55 DOI 1186/s12891-016-0903-4</a:t>
            </a:r>
          </a:p>
          <a:p>
            <a:pPr marL="0" indent="0">
              <a:buNone/>
            </a:pPr>
            <a:r>
              <a:rPr lang="en-GB" sz="3400" dirty="0" err="1"/>
              <a:t>Naglatski</a:t>
            </a:r>
            <a:r>
              <a:rPr lang="en-GB" sz="3400" dirty="0"/>
              <a:t>, R. P., </a:t>
            </a:r>
            <a:r>
              <a:rPr lang="en-GB" sz="3400" dirty="0" err="1"/>
              <a:t>Schlamann</a:t>
            </a:r>
            <a:r>
              <a:rPr lang="en-GB" sz="3400" dirty="0"/>
              <a:t>, M., Gasser, T., Ladd, M. E., Sure, U., </a:t>
            </a:r>
            <a:r>
              <a:rPr lang="en-GB" sz="3400" dirty="0" err="1"/>
              <a:t>Forsting</a:t>
            </a:r>
            <a:r>
              <a:rPr lang="en-GB" sz="3400" dirty="0"/>
              <a:t>, M., &amp; </a:t>
            </a:r>
            <a:r>
              <a:rPr lang="en-GB" sz="3400" dirty="0" err="1"/>
              <a:t>Gizewski</a:t>
            </a:r>
            <a:r>
              <a:rPr lang="en-GB" sz="3400" dirty="0"/>
              <a:t>, E. R. (2012). Cerebral somatic pain modulation during autogenic training in fMRI. </a:t>
            </a:r>
            <a:r>
              <a:rPr lang="en-GB" sz="3400" i="1" dirty="0"/>
              <a:t>European Journal of Pain </a:t>
            </a:r>
            <a:r>
              <a:rPr lang="en-GB" sz="3400" dirty="0"/>
              <a:t>16: 1293-1301.</a:t>
            </a:r>
          </a:p>
          <a:p>
            <a:pPr marL="0" indent="0">
              <a:buNone/>
            </a:pPr>
            <a:r>
              <a:rPr lang="en-GB" sz="3400" dirty="0" err="1"/>
              <a:t>Pakhomova</a:t>
            </a:r>
            <a:r>
              <a:rPr lang="en-GB" sz="3400" dirty="0"/>
              <a:t>, I.V., </a:t>
            </a:r>
            <a:r>
              <a:rPr lang="en-GB" sz="3400" dirty="0" err="1"/>
              <a:t>Aivazian</a:t>
            </a:r>
            <a:r>
              <a:rPr lang="en-GB" sz="3400" dirty="0"/>
              <a:t>, T.A., Zaitsev, V.P., </a:t>
            </a:r>
            <a:r>
              <a:rPr lang="en-GB" sz="3400" dirty="0" err="1"/>
              <a:t>Gusakova</a:t>
            </a:r>
            <a:r>
              <a:rPr lang="en-GB" sz="3400" dirty="0"/>
              <a:t>, E.V., Molina, L.P. (2008). Efficiency of autogenous training in medical rehabilitation of patients with irritable colon syndrome with constipation dominance. </a:t>
            </a:r>
            <a:r>
              <a:rPr lang="en-GB" sz="3400" i="1" dirty="0" err="1"/>
              <a:t>Vopr</a:t>
            </a:r>
            <a:r>
              <a:rPr lang="en-GB" sz="3400" i="1" dirty="0"/>
              <a:t> </a:t>
            </a:r>
            <a:r>
              <a:rPr lang="en-GB" sz="3400" i="1" dirty="0" err="1"/>
              <a:t>Kurortol</a:t>
            </a:r>
            <a:r>
              <a:rPr lang="en-GB" sz="3400" i="1" dirty="0"/>
              <a:t> </a:t>
            </a:r>
            <a:r>
              <a:rPr lang="en-GB" sz="3400" i="1" dirty="0" err="1"/>
              <a:t>Fizioter</a:t>
            </a:r>
            <a:r>
              <a:rPr lang="en-GB" sz="3400" i="1" dirty="0"/>
              <a:t> Lech </a:t>
            </a:r>
            <a:r>
              <a:rPr lang="en-GB" sz="3400" i="1" dirty="0" err="1"/>
              <a:t>Fiz</a:t>
            </a:r>
            <a:r>
              <a:rPr lang="en-GB" sz="3400" i="1" dirty="0"/>
              <a:t> </a:t>
            </a:r>
            <a:r>
              <a:rPr lang="en-GB" sz="3400" i="1" dirty="0" err="1"/>
              <a:t>Kult</a:t>
            </a:r>
            <a:r>
              <a:rPr lang="en-GB" sz="3400" i="1" dirty="0"/>
              <a:t> </a:t>
            </a:r>
            <a:r>
              <a:rPr lang="en-GB" sz="3400" dirty="0"/>
              <a:t>1, 24–27.</a:t>
            </a:r>
          </a:p>
          <a:p>
            <a:pPr marL="0" indent="0">
              <a:buNone/>
            </a:pPr>
            <a:r>
              <a:rPr lang="en-US" sz="3400" dirty="0"/>
              <a:t>Raftery, M., </a:t>
            </a:r>
            <a:r>
              <a:rPr lang="en-US" sz="3400" dirty="0" err="1"/>
              <a:t>Sarma</a:t>
            </a:r>
            <a:r>
              <a:rPr lang="en-US" sz="3400" dirty="0"/>
              <a:t> K., Murphy, A.W., De la </a:t>
            </a:r>
            <a:r>
              <a:rPr lang="en-US" sz="3400" dirty="0" err="1"/>
              <a:t>Harpe</a:t>
            </a:r>
            <a:r>
              <a:rPr lang="en-US" sz="3400" dirty="0"/>
              <a:t>, D. </a:t>
            </a:r>
            <a:r>
              <a:rPr lang="en-US" sz="3400" dirty="0" err="1"/>
              <a:t>Normande,C</a:t>
            </a:r>
            <a:r>
              <a:rPr lang="en-US" sz="3400" dirty="0"/>
              <a:t>., McGuire, B.E. (2011) Chronic pain in the Republic of Ireland—Community prevalence, psychosocial profile and predictors of pain-related disability: Results from the Prevalence, Impact and Cost of Chronic Pain (PRIME) study. PAIN, 152, 1096-1103</a:t>
            </a:r>
            <a:endParaRPr lang="en-GB" sz="3400" dirty="0"/>
          </a:p>
          <a:p>
            <a:pPr marL="0" indent="0">
              <a:buNone/>
            </a:pPr>
            <a:r>
              <a:rPr lang="en-GB" sz="3400" dirty="0" err="1"/>
              <a:t>Sadigh</a:t>
            </a:r>
            <a:r>
              <a:rPr lang="en-GB" sz="3400" dirty="0"/>
              <a:t>, M.R.(2019). Autogenic Training A Mind-Body Approach to the Treatment of Chronic Pain Syndrome and Stress Related Disorders.3rd Ed. McFarland Health Topics </a:t>
            </a:r>
          </a:p>
          <a:p>
            <a:pPr marL="0" indent="0">
              <a:buNone/>
            </a:pPr>
            <a:r>
              <a:rPr lang="en-GB" sz="3400" dirty="0"/>
              <a:t>Schultz, J. H., &amp; </a:t>
            </a:r>
            <a:r>
              <a:rPr lang="en-GB" sz="3400" dirty="0" err="1"/>
              <a:t>Luthe</a:t>
            </a:r>
            <a:r>
              <a:rPr lang="en-GB" sz="3400" dirty="0"/>
              <a:t>, W. (1969). </a:t>
            </a:r>
            <a:r>
              <a:rPr lang="en-GB" sz="3400" i="1" dirty="0"/>
              <a:t>Vol 1: Autogenic Methods. </a:t>
            </a:r>
            <a:r>
              <a:rPr lang="en-GB" sz="3400" dirty="0"/>
              <a:t>New York: </a:t>
            </a:r>
            <a:r>
              <a:rPr lang="en-GB" sz="3400" dirty="0" err="1"/>
              <a:t>Grune</a:t>
            </a:r>
            <a:r>
              <a:rPr lang="en-GB" sz="3400" dirty="0"/>
              <a:t> &amp; Stratton</a:t>
            </a:r>
          </a:p>
          <a:p>
            <a:pPr marL="0" indent="0">
              <a:buNone/>
            </a:pPr>
            <a:r>
              <a:rPr lang="en-GB" sz="3400" dirty="0"/>
              <a:t>Shinozaki, M., Kanazawa, M., Kano, M., Endo, Y., </a:t>
            </a:r>
            <a:r>
              <a:rPr lang="en-GB" sz="3400" dirty="0" err="1"/>
              <a:t>Nakaya</a:t>
            </a:r>
            <a:r>
              <a:rPr lang="en-GB" sz="3400" dirty="0"/>
              <a:t>, N., </a:t>
            </a:r>
            <a:r>
              <a:rPr lang="en-GB" sz="3400" dirty="0" err="1"/>
              <a:t>Hongo</a:t>
            </a:r>
            <a:r>
              <a:rPr lang="en-GB" sz="3400" dirty="0"/>
              <a:t>, M., &amp; </a:t>
            </a:r>
            <a:r>
              <a:rPr lang="en-GB" sz="3400" dirty="0" err="1"/>
              <a:t>Fukudo</a:t>
            </a:r>
            <a:r>
              <a:rPr lang="en-GB" sz="3400" dirty="0"/>
              <a:t>, S.(2010). Effect of autogenic training on general improvement in patients with irritable bowel syndrome: A randomised controlled trial. </a:t>
            </a:r>
            <a:r>
              <a:rPr lang="en-GB" sz="3400" i="1" dirty="0"/>
              <a:t>Applied Psychophysiology and Biofeedback </a:t>
            </a:r>
            <a:r>
              <a:rPr lang="en-GB" sz="3400" dirty="0"/>
              <a:t>35: 189-198.</a:t>
            </a:r>
          </a:p>
          <a:p>
            <a:pPr marL="0" indent="0">
              <a:buNone/>
            </a:pPr>
            <a:r>
              <a:rPr lang="en-GB" sz="3400" dirty="0"/>
              <a:t>Stetter, F., </a:t>
            </a:r>
            <a:r>
              <a:rPr lang="en-GB" sz="3400" dirty="0" err="1"/>
              <a:t>Kupper</a:t>
            </a:r>
            <a:r>
              <a:rPr lang="en-GB" sz="3400" dirty="0"/>
              <a:t>, S. (2002). Autogenic training: A meta-analysis of clinical outcome studies. </a:t>
            </a:r>
            <a:r>
              <a:rPr lang="en-GB" sz="3400" i="1" dirty="0" err="1"/>
              <a:t>Appl</a:t>
            </a:r>
            <a:r>
              <a:rPr lang="en-GB" sz="3400" i="1" dirty="0"/>
              <a:t> </a:t>
            </a:r>
            <a:r>
              <a:rPr lang="en-GB" sz="3400" i="1" dirty="0" err="1"/>
              <a:t>Psychophysiol</a:t>
            </a:r>
            <a:r>
              <a:rPr lang="en-GB" sz="3400" i="1" dirty="0"/>
              <a:t> Biofeedback </a:t>
            </a:r>
            <a:r>
              <a:rPr lang="en-GB" sz="3400" dirty="0"/>
              <a:t>27(1), 45–98.</a:t>
            </a:r>
          </a:p>
          <a:p>
            <a:pPr marL="0" indent="0">
              <a:buNone/>
            </a:pPr>
            <a:r>
              <a:rPr lang="en-GB" sz="3400" dirty="0" err="1"/>
              <a:t>Sluka</a:t>
            </a:r>
            <a:r>
              <a:rPr lang="en-GB" sz="3400" dirty="0"/>
              <a:t>, K.A. &amp; </a:t>
            </a:r>
            <a:r>
              <a:rPr lang="en-GB" sz="3400" dirty="0" err="1"/>
              <a:t>Clauw</a:t>
            </a:r>
            <a:r>
              <a:rPr lang="en-GB" sz="3400" dirty="0"/>
              <a:t>, D.J. (2016) Neurobiology of fibromyalgia and chronic wide spread pain. Review article . </a:t>
            </a:r>
            <a:r>
              <a:rPr lang="en-GB" sz="3400" i="1" dirty="0"/>
              <a:t>Neuroscience</a:t>
            </a:r>
            <a:r>
              <a:rPr lang="en-GB" sz="3400" dirty="0"/>
              <a:t>, 338; 114-129.</a:t>
            </a:r>
          </a:p>
          <a:p>
            <a:pPr marL="0" indent="0">
              <a:buNone/>
            </a:pPr>
            <a:r>
              <a:rPr lang="en-GB" sz="3400" dirty="0" err="1"/>
              <a:t>Thieme</a:t>
            </a:r>
            <a:r>
              <a:rPr lang="en-GB" sz="3400" dirty="0"/>
              <a:t>, K., </a:t>
            </a:r>
            <a:r>
              <a:rPr lang="en-GB" sz="3400" dirty="0" err="1"/>
              <a:t>Mathys,M</a:t>
            </a:r>
            <a:r>
              <a:rPr lang="en-GB" sz="3400" dirty="0"/>
              <a:t>. &amp; Turk, D. C. (2017) Evidence -based Guidelines on the treatment of fibromyalgia patients; are they consistent and if not why not? Have effective psychological treatments been overlooked? </a:t>
            </a:r>
            <a:r>
              <a:rPr lang="en-GB" sz="3400" i="1" dirty="0"/>
              <a:t>The Journal of Pain</a:t>
            </a:r>
            <a:r>
              <a:rPr lang="en-GB" sz="3400" dirty="0"/>
              <a:t>, 18(7) 747-756.</a:t>
            </a:r>
          </a:p>
          <a:p>
            <a:pPr marL="0" indent="0">
              <a:buNone/>
            </a:pPr>
            <a:r>
              <a:rPr lang="en-GB" sz="3400" dirty="0" err="1"/>
              <a:t>Zsombok</a:t>
            </a:r>
            <a:r>
              <a:rPr lang="en-GB" sz="3400" dirty="0"/>
              <a:t>, T., </a:t>
            </a:r>
            <a:r>
              <a:rPr lang="en-GB" sz="3400" dirty="0" err="1"/>
              <a:t>Juhasz</a:t>
            </a:r>
            <a:r>
              <a:rPr lang="en-GB" sz="3400" dirty="0"/>
              <a:t>, G., </a:t>
            </a:r>
            <a:r>
              <a:rPr lang="en-GB" sz="3400" dirty="0" err="1"/>
              <a:t>Budavari</a:t>
            </a:r>
            <a:r>
              <a:rPr lang="en-GB" sz="3400" dirty="0"/>
              <a:t>, A., </a:t>
            </a:r>
            <a:r>
              <a:rPr lang="en-GB" sz="3400" dirty="0" err="1"/>
              <a:t>Vitrai</a:t>
            </a:r>
            <a:r>
              <a:rPr lang="en-GB" sz="3400" dirty="0"/>
              <a:t>, J., </a:t>
            </a:r>
            <a:r>
              <a:rPr lang="en-GB" sz="3400" dirty="0" err="1"/>
              <a:t>Bagdy</a:t>
            </a:r>
            <a:r>
              <a:rPr lang="en-GB" sz="3400" dirty="0"/>
              <a:t>, G.(2003). Effect of autogenic training on drug consumption in patients with primary headache: An 8-month follow-up study. </a:t>
            </a:r>
            <a:r>
              <a:rPr lang="en-GB" sz="3400" i="1" dirty="0"/>
              <a:t>Headache </a:t>
            </a:r>
            <a:r>
              <a:rPr lang="en-GB" sz="3400" dirty="0"/>
              <a:t>43(3), 251–257.</a:t>
            </a:r>
          </a:p>
        </p:txBody>
      </p:sp>
    </p:spTree>
    <p:extLst>
      <p:ext uri="{BB962C8B-B14F-4D97-AF65-F5344CB8AC3E}">
        <p14:creationId xmlns:p14="http://schemas.microsoft.com/office/powerpoint/2010/main" val="1429467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4D7F5-49CC-A51E-8A3B-3396EFA1C883}"/>
              </a:ext>
            </a:extLst>
          </p:cNvPr>
          <p:cNvSpPr>
            <a:spLocks noGrp="1"/>
          </p:cNvSpPr>
          <p:nvPr>
            <p:ph type="title"/>
          </p:nvPr>
        </p:nvSpPr>
        <p:spPr/>
        <p:txBody>
          <a:bodyPr/>
          <a:lstStyle/>
          <a:p>
            <a:r>
              <a:rPr lang="en-GB" dirty="0"/>
              <a:t>Definition of Pain</a:t>
            </a:r>
          </a:p>
        </p:txBody>
      </p:sp>
      <p:sp>
        <p:nvSpPr>
          <p:cNvPr id="3" name="Content Placeholder 2">
            <a:extLst>
              <a:ext uri="{FF2B5EF4-FFF2-40B4-BE49-F238E27FC236}">
                <a16:creationId xmlns:a16="http://schemas.microsoft.com/office/drawing/2014/main" id="{A84A11C8-DCCA-57C5-6F8C-295FD59C3145}"/>
              </a:ext>
            </a:extLst>
          </p:cNvPr>
          <p:cNvSpPr>
            <a:spLocks noGrp="1"/>
          </p:cNvSpPr>
          <p:nvPr>
            <p:ph idx="1"/>
          </p:nvPr>
        </p:nvSpPr>
        <p:spPr>
          <a:xfrm>
            <a:off x="838200" y="1632475"/>
            <a:ext cx="10515600" cy="4351338"/>
          </a:xfrm>
        </p:spPr>
        <p:txBody>
          <a:bodyPr>
            <a:normAutofit fontScale="55000" lnSpcReduction="20000"/>
          </a:bodyPr>
          <a:lstStyle/>
          <a:p>
            <a:r>
              <a:rPr lang="en-GB" dirty="0">
                <a:hlinkClick r:id="rId2"/>
              </a:rPr>
              <a:t>https://www.iasp-pain.org/resources/terminology/</a:t>
            </a:r>
            <a:endParaRPr lang="en-GB" dirty="0"/>
          </a:p>
          <a:p>
            <a:pPr algn="l"/>
            <a:r>
              <a:rPr lang="en-GB" b="0" i="0" dirty="0">
                <a:solidFill>
                  <a:srgbClr val="4D6876"/>
                </a:solidFill>
                <a:effectLst/>
                <a:latin typeface="Rubik"/>
              </a:rPr>
              <a:t>An unpleasant sensory and emotional experience associated with, or resembling that associated with, actual or potential tissue damage.</a:t>
            </a:r>
          </a:p>
          <a:p>
            <a:pPr algn="l"/>
            <a:r>
              <a:rPr lang="en-GB" b="0" i="0" dirty="0">
                <a:solidFill>
                  <a:srgbClr val="4D6876"/>
                </a:solidFill>
                <a:effectLst/>
                <a:latin typeface="Rubik"/>
              </a:rPr>
              <a:t>Six key notes and etymology:</a:t>
            </a:r>
          </a:p>
          <a:p>
            <a:pPr algn="l">
              <a:buFont typeface="Arial" panose="020B0604020202020204" pitchFamily="34" charset="0"/>
              <a:buChar char="•"/>
            </a:pPr>
            <a:r>
              <a:rPr lang="en-GB" b="0" i="0" dirty="0">
                <a:solidFill>
                  <a:srgbClr val="4D6876"/>
                </a:solidFill>
                <a:effectLst/>
                <a:latin typeface="Rubik"/>
              </a:rPr>
              <a:t>Pain is always a personal experience that is influenced to varying degrees by biological, psychological, and social factors.</a:t>
            </a:r>
          </a:p>
          <a:p>
            <a:pPr algn="l">
              <a:buFont typeface="Arial" panose="020B0604020202020204" pitchFamily="34" charset="0"/>
              <a:buChar char="•"/>
            </a:pPr>
            <a:r>
              <a:rPr lang="en-GB" b="0" i="0" dirty="0">
                <a:solidFill>
                  <a:srgbClr val="4D6876"/>
                </a:solidFill>
                <a:effectLst/>
                <a:latin typeface="Rubik"/>
              </a:rPr>
              <a:t>Pain and nociception are different phenomena. Pain cannot be inferred solely from activity in sensory neurons.</a:t>
            </a:r>
          </a:p>
          <a:p>
            <a:pPr algn="l">
              <a:buFont typeface="Arial" panose="020B0604020202020204" pitchFamily="34" charset="0"/>
              <a:buChar char="•"/>
            </a:pPr>
            <a:r>
              <a:rPr lang="en-GB" b="0" i="0" dirty="0">
                <a:solidFill>
                  <a:srgbClr val="4D6876"/>
                </a:solidFill>
                <a:effectLst/>
                <a:latin typeface="Rubik"/>
              </a:rPr>
              <a:t>Through their life experiences, individuals learn the concept of pain.</a:t>
            </a:r>
          </a:p>
          <a:p>
            <a:pPr algn="l">
              <a:buFont typeface="Arial" panose="020B0604020202020204" pitchFamily="34" charset="0"/>
              <a:buChar char="•"/>
            </a:pPr>
            <a:r>
              <a:rPr lang="en-GB" b="0" i="0" dirty="0">
                <a:solidFill>
                  <a:srgbClr val="4D6876"/>
                </a:solidFill>
                <a:effectLst/>
                <a:latin typeface="Rubik"/>
              </a:rPr>
              <a:t>A person’s report of an experience as pain should be respected.</a:t>
            </a:r>
          </a:p>
          <a:p>
            <a:pPr algn="l">
              <a:buFont typeface="Arial" panose="020B0604020202020204" pitchFamily="34" charset="0"/>
              <a:buChar char="•"/>
            </a:pPr>
            <a:r>
              <a:rPr lang="en-GB" b="0" i="0" dirty="0">
                <a:solidFill>
                  <a:srgbClr val="4D6876"/>
                </a:solidFill>
                <a:effectLst/>
                <a:latin typeface="Rubik"/>
              </a:rPr>
              <a:t>Although pain usually serves an adaptive role, it may have adverse effects on function and social and psychological well-being.</a:t>
            </a:r>
          </a:p>
          <a:p>
            <a:pPr algn="l">
              <a:buFont typeface="Arial" panose="020B0604020202020204" pitchFamily="34" charset="0"/>
              <a:buChar char="•"/>
            </a:pPr>
            <a:r>
              <a:rPr lang="en-GB" b="0" i="0" dirty="0">
                <a:solidFill>
                  <a:srgbClr val="4D6876"/>
                </a:solidFill>
                <a:effectLst/>
                <a:latin typeface="Rubik"/>
              </a:rPr>
              <a:t>Verbal description is only one of several </a:t>
            </a:r>
            <a:r>
              <a:rPr lang="en-GB" b="0" i="0" dirty="0" err="1">
                <a:solidFill>
                  <a:srgbClr val="4D6876"/>
                </a:solidFill>
                <a:effectLst/>
                <a:latin typeface="Rubik"/>
              </a:rPr>
              <a:t>behaviors</a:t>
            </a:r>
            <a:r>
              <a:rPr lang="en-GB" b="0" i="0" dirty="0">
                <a:solidFill>
                  <a:srgbClr val="4D6876"/>
                </a:solidFill>
                <a:effectLst/>
                <a:latin typeface="Rubik"/>
              </a:rPr>
              <a:t> to express pain; inability to communicate does not negate the possibility that a human or a nonhuman animal experiences pain.</a:t>
            </a:r>
          </a:p>
          <a:p>
            <a:pPr algn="l"/>
            <a:r>
              <a:rPr lang="en-GB" b="0" i="1" dirty="0">
                <a:solidFill>
                  <a:srgbClr val="4D6876"/>
                </a:solidFill>
                <a:effectLst/>
                <a:latin typeface="Rubik"/>
              </a:rPr>
              <a:t>Etymology:</a:t>
            </a:r>
            <a:r>
              <a:rPr lang="en-GB" b="0" i="0" dirty="0">
                <a:solidFill>
                  <a:srgbClr val="4D6876"/>
                </a:solidFill>
                <a:effectLst/>
                <a:latin typeface="Rubik"/>
              </a:rPr>
              <a:t> Middle English, from Anglo-French </a:t>
            </a:r>
            <a:r>
              <a:rPr lang="en-GB" b="0" i="0" dirty="0" err="1">
                <a:solidFill>
                  <a:srgbClr val="4D6876"/>
                </a:solidFill>
                <a:effectLst/>
                <a:latin typeface="Rubik"/>
              </a:rPr>
              <a:t>peine</a:t>
            </a:r>
            <a:r>
              <a:rPr lang="en-GB" b="0" i="0" dirty="0">
                <a:solidFill>
                  <a:srgbClr val="4D6876"/>
                </a:solidFill>
                <a:effectLst/>
                <a:latin typeface="Rubik"/>
              </a:rPr>
              <a:t> (pain, suffering), from Latin </a:t>
            </a:r>
            <a:r>
              <a:rPr lang="en-GB" b="0" i="0" dirty="0" err="1">
                <a:solidFill>
                  <a:srgbClr val="4D6876"/>
                </a:solidFill>
                <a:effectLst/>
                <a:latin typeface="Rubik"/>
              </a:rPr>
              <a:t>poena</a:t>
            </a:r>
            <a:r>
              <a:rPr lang="en-GB" b="0" i="0" dirty="0">
                <a:solidFill>
                  <a:srgbClr val="4D6876"/>
                </a:solidFill>
                <a:effectLst/>
                <a:latin typeface="Rubik"/>
              </a:rPr>
              <a:t> (penalty, punishment), in turn from Greek </a:t>
            </a:r>
            <a:r>
              <a:rPr lang="en-GB" b="0" i="0" dirty="0" err="1">
                <a:solidFill>
                  <a:srgbClr val="4D6876"/>
                </a:solidFill>
                <a:effectLst/>
                <a:latin typeface="Rubik"/>
              </a:rPr>
              <a:t>poine</a:t>
            </a:r>
            <a:r>
              <a:rPr lang="en-GB" b="0" i="0" dirty="0">
                <a:solidFill>
                  <a:srgbClr val="4D6876"/>
                </a:solidFill>
                <a:effectLst/>
                <a:latin typeface="Rubik"/>
              </a:rPr>
              <a:t> (payment, penalty, recompense).</a:t>
            </a:r>
          </a:p>
          <a:p>
            <a:pPr algn="l"/>
            <a:r>
              <a:rPr lang="en-GB" b="0" i="0" dirty="0">
                <a:solidFill>
                  <a:srgbClr val="4D6876"/>
                </a:solidFill>
                <a:effectLst/>
                <a:latin typeface="Rubik"/>
              </a:rPr>
              <a:t>A central change in the new definition, compared to the 1979 version, is replacing terminology that relied upon a person’s ability to describe the experience to qualify as pain. The old definition read: “An unpleasant sensory and emotional experience associated with actual or potential tissue damage, or described in terms of such damage.” This wording was interpreted as excluding infants, elderly people, and others – even animals -- who could not verbally articulate their pain, said </a:t>
            </a:r>
            <a:r>
              <a:rPr lang="en-GB" b="0" i="0" dirty="0" err="1">
                <a:solidFill>
                  <a:srgbClr val="4D6876"/>
                </a:solidFill>
                <a:effectLst/>
                <a:latin typeface="Rubik"/>
              </a:rPr>
              <a:t>Dr.</a:t>
            </a:r>
            <a:r>
              <a:rPr lang="en-GB" b="0" i="0" dirty="0">
                <a:solidFill>
                  <a:srgbClr val="4D6876"/>
                </a:solidFill>
                <a:effectLst/>
                <a:latin typeface="Rubik"/>
              </a:rPr>
              <a:t> Jeffrey </a:t>
            </a:r>
            <a:r>
              <a:rPr lang="en-GB" b="0" i="0" dirty="0" err="1">
                <a:solidFill>
                  <a:srgbClr val="4D6876"/>
                </a:solidFill>
                <a:effectLst/>
                <a:latin typeface="Rubik"/>
              </a:rPr>
              <a:t>Mogil</a:t>
            </a:r>
            <a:r>
              <a:rPr lang="en-GB" b="0" i="0" dirty="0">
                <a:solidFill>
                  <a:srgbClr val="4D6876"/>
                </a:solidFill>
                <a:effectLst/>
                <a:latin typeface="Rubik"/>
              </a:rPr>
              <a:t>, Director of the Alan Edwards </a:t>
            </a:r>
            <a:r>
              <a:rPr lang="en-GB" b="0" i="0" dirty="0" err="1">
                <a:solidFill>
                  <a:srgbClr val="4D6876"/>
                </a:solidFill>
                <a:effectLst/>
                <a:latin typeface="Rubik"/>
              </a:rPr>
              <a:t>Center</a:t>
            </a:r>
            <a:r>
              <a:rPr lang="en-GB" b="0" i="0" dirty="0">
                <a:solidFill>
                  <a:srgbClr val="4D6876"/>
                </a:solidFill>
                <a:effectLst/>
                <a:latin typeface="Rubik"/>
              </a:rPr>
              <a:t> for Research on Pain, McGill University and member of the Task Force.</a:t>
            </a:r>
          </a:p>
          <a:p>
            <a:endParaRPr lang="en-GB" dirty="0"/>
          </a:p>
        </p:txBody>
      </p:sp>
    </p:spTree>
    <p:extLst>
      <p:ext uri="{BB962C8B-B14F-4D97-AF65-F5344CB8AC3E}">
        <p14:creationId xmlns:p14="http://schemas.microsoft.com/office/powerpoint/2010/main" val="22570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104F-D57B-06A5-0857-70E2BA0A1A62}"/>
              </a:ext>
            </a:extLst>
          </p:cNvPr>
          <p:cNvSpPr>
            <a:spLocks noGrp="1"/>
          </p:cNvSpPr>
          <p:nvPr>
            <p:ph type="title"/>
          </p:nvPr>
        </p:nvSpPr>
        <p:spPr/>
        <p:txBody>
          <a:bodyPr/>
          <a:lstStyle/>
          <a:p>
            <a:r>
              <a:rPr lang="en-GB" dirty="0"/>
              <a:t>Educational Resources IASP: e.g.:</a:t>
            </a:r>
          </a:p>
        </p:txBody>
      </p:sp>
      <p:sp>
        <p:nvSpPr>
          <p:cNvPr id="3" name="Content Placeholder 2">
            <a:extLst>
              <a:ext uri="{FF2B5EF4-FFF2-40B4-BE49-F238E27FC236}">
                <a16:creationId xmlns:a16="http://schemas.microsoft.com/office/drawing/2014/main" id="{FE77569B-3635-5222-470A-C1DD2E2E8691}"/>
              </a:ext>
            </a:extLst>
          </p:cNvPr>
          <p:cNvSpPr>
            <a:spLocks noGrp="1"/>
          </p:cNvSpPr>
          <p:nvPr>
            <p:ph idx="1"/>
          </p:nvPr>
        </p:nvSpPr>
        <p:spPr/>
        <p:txBody>
          <a:bodyPr/>
          <a:lstStyle/>
          <a:p>
            <a:r>
              <a:rPr lang="en-GB" dirty="0">
                <a:hlinkClick r:id="rId2"/>
              </a:rPr>
              <a:t>https://www.iasp-pain.org/event/pain-stigma-discrimination-and-injustice/</a:t>
            </a:r>
            <a:endParaRPr lang="en-GB" dirty="0"/>
          </a:p>
          <a:p>
            <a:endParaRPr lang="en-GB" dirty="0"/>
          </a:p>
          <a:p>
            <a:r>
              <a:rPr lang="en-GB" b="0" i="0" dirty="0">
                <a:effectLst/>
                <a:latin typeface="Rubik"/>
              </a:rPr>
              <a:t>Pain Education Resource </a:t>
            </a:r>
            <a:r>
              <a:rPr lang="en-GB" b="0" i="0" dirty="0" err="1">
                <a:effectLst/>
                <a:latin typeface="Rubik"/>
              </a:rPr>
              <a:t>Center</a:t>
            </a:r>
            <a:r>
              <a:rPr lang="en-GB" b="0" i="0" dirty="0">
                <a:effectLst/>
                <a:latin typeface="Rubik"/>
              </a:rPr>
              <a:t> (PERC)</a:t>
            </a:r>
          </a:p>
          <a:p>
            <a:r>
              <a:rPr lang="en-GB" dirty="0">
                <a:hlinkClick r:id="rId3"/>
              </a:rPr>
              <a:t>Pain Education Resource </a:t>
            </a:r>
            <a:r>
              <a:rPr lang="en-GB" dirty="0" err="1">
                <a:hlinkClick r:id="rId3"/>
              </a:rPr>
              <a:t>Center</a:t>
            </a:r>
            <a:r>
              <a:rPr lang="en-GB" dirty="0">
                <a:hlinkClick r:id="rId3"/>
              </a:rPr>
              <a:t> (PERC) - International Association for the Study of Pain (IASP) (iasp-pain.org)</a:t>
            </a:r>
            <a:endParaRPr lang="en-GB" dirty="0"/>
          </a:p>
          <a:p>
            <a:endParaRPr lang="en-GB" dirty="0"/>
          </a:p>
          <a:p>
            <a:endParaRPr lang="en-GB" dirty="0"/>
          </a:p>
        </p:txBody>
      </p:sp>
    </p:spTree>
    <p:extLst>
      <p:ext uri="{BB962C8B-B14F-4D97-AF65-F5344CB8AC3E}">
        <p14:creationId xmlns:p14="http://schemas.microsoft.com/office/powerpoint/2010/main" val="146589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890FD-BF31-4F7E-B6C9-D2B5D4CDFAA9}"/>
              </a:ext>
            </a:extLst>
          </p:cNvPr>
          <p:cNvSpPr>
            <a:spLocks noGrp="1"/>
          </p:cNvSpPr>
          <p:nvPr>
            <p:ph type="title"/>
          </p:nvPr>
        </p:nvSpPr>
        <p:spPr/>
        <p:txBody>
          <a:bodyPr/>
          <a:lstStyle/>
          <a:p>
            <a:r>
              <a:rPr lang="en-GB" dirty="0"/>
              <a:t>Context: psychosocial approaches to pain management</a:t>
            </a:r>
          </a:p>
        </p:txBody>
      </p:sp>
      <p:sp>
        <p:nvSpPr>
          <p:cNvPr id="3" name="Content Placeholder 2">
            <a:extLst>
              <a:ext uri="{FF2B5EF4-FFF2-40B4-BE49-F238E27FC236}">
                <a16:creationId xmlns:a16="http://schemas.microsoft.com/office/drawing/2014/main" id="{3A74D863-D9D7-42EC-B13C-838781FD1933}"/>
              </a:ext>
            </a:extLst>
          </p:cNvPr>
          <p:cNvSpPr>
            <a:spLocks noGrp="1"/>
          </p:cNvSpPr>
          <p:nvPr>
            <p:ph idx="1"/>
          </p:nvPr>
        </p:nvSpPr>
        <p:spPr/>
        <p:txBody>
          <a:bodyPr/>
          <a:lstStyle/>
          <a:p>
            <a:r>
              <a:rPr lang="en-GB" dirty="0"/>
              <a:t>Include:</a:t>
            </a:r>
          </a:p>
          <a:p>
            <a:pPr marL="457200" lvl="1" indent="0">
              <a:buNone/>
            </a:pPr>
            <a:r>
              <a:rPr lang="en-GB" dirty="0"/>
              <a:t>(1) Hypnosis; (2) relaxation interventions; (3) mindfulness meditation training (MMT); (4) operant treatment; (5) graded exposure in vivo; (6) motivational interviewing; (7) cognitive-behavioural therapy (CBT) interventions; (8) acceptance-based CBT interventions.</a:t>
            </a:r>
          </a:p>
          <a:p>
            <a:r>
              <a:rPr lang="en-GB" dirty="0"/>
              <a:t>Each psychosocial intervention has an associated rationale for how it produces positive outcomes.</a:t>
            </a:r>
          </a:p>
          <a:p>
            <a:r>
              <a:rPr lang="en-GB" dirty="0"/>
              <a:t>No single model adequately explains the effects of all the interventions.  </a:t>
            </a:r>
          </a:p>
        </p:txBody>
      </p:sp>
    </p:spTree>
    <p:extLst>
      <p:ext uri="{BB962C8B-B14F-4D97-AF65-F5344CB8AC3E}">
        <p14:creationId xmlns:p14="http://schemas.microsoft.com/office/powerpoint/2010/main" val="211525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442B-20A9-4A1C-A77F-A983C1ED8C2A}"/>
              </a:ext>
            </a:extLst>
          </p:cNvPr>
          <p:cNvSpPr>
            <a:spLocks noGrp="1"/>
          </p:cNvSpPr>
          <p:nvPr>
            <p:ph type="title"/>
          </p:nvPr>
        </p:nvSpPr>
        <p:spPr/>
        <p:txBody>
          <a:bodyPr/>
          <a:lstStyle/>
          <a:p>
            <a:r>
              <a:rPr lang="en-GB" dirty="0"/>
              <a:t>Psychosocial approaches to pain management</a:t>
            </a:r>
          </a:p>
        </p:txBody>
      </p:sp>
      <p:sp>
        <p:nvSpPr>
          <p:cNvPr id="3" name="Content Placeholder 2">
            <a:extLst>
              <a:ext uri="{FF2B5EF4-FFF2-40B4-BE49-F238E27FC236}">
                <a16:creationId xmlns:a16="http://schemas.microsoft.com/office/drawing/2014/main" id="{93027BF4-7A6E-4001-B779-0D87B43144FE}"/>
              </a:ext>
            </a:extLst>
          </p:cNvPr>
          <p:cNvSpPr>
            <a:spLocks noGrp="1"/>
          </p:cNvSpPr>
          <p:nvPr>
            <p:ph idx="1"/>
          </p:nvPr>
        </p:nvSpPr>
        <p:spPr/>
        <p:txBody>
          <a:bodyPr>
            <a:normAutofit fontScale="92500" lnSpcReduction="10000"/>
          </a:bodyPr>
          <a:lstStyle/>
          <a:p>
            <a:r>
              <a:rPr lang="en-GB" dirty="0"/>
              <a:t>Each psychosocial intervention/ treatment only addresses a subset of the psychosocial factors hypothesised to play a role in patient functioning.</a:t>
            </a:r>
          </a:p>
          <a:p>
            <a:r>
              <a:rPr lang="en-GB" dirty="0"/>
              <a:t>Clinicians of any specialty need to be aware of both BENEFITS AND LIMITATIONS of a given psychosocial treatment approach; requires tailoring to address need of the person with pain.</a:t>
            </a:r>
          </a:p>
          <a:p>
            <a:r>
              <a:rPr lang="en-GB" dirty="0"/>
              <a:t>Requires a framework/model which might</a:t>
            </a:r>
          </a:p>
          <a:p>
            <a:pPr lvl="1"/>
            <a:r>
              <a:rPr lang="en-GB" dirty="0"/>
              <a:t>Include all psychosocial  components thought to be associated with a patient’s pain and functioning;</a:t>
            </a:r>
          </a:p>
          <a:p>
            <a:pPr lvl="1"/>
            <a:r>
              <a:rPr lang="en-GB" dirty="0"/>
              <a:t>explain effects of existing and future psychosocial pain treatments;  </a:t>
            </a:r>
          </a:p>
          <a:p>
            <a:pPr lvl="1"/>
            <a:r>
              <a:rPr lang="en-GB" dirty="0"/>
              <a:t>provide hypotheses that could inform research studies examining similarities and differences in mechanisms of action of different psychosocial treatments (Jensen, 2011).</a:t>
            </a:r>
          </a:p>
        </p:txBody>
      </p:sp>
    </p:spTree>
    <p:extLst>
      <p:ext uri="{BB962C8B-B14F-4D97-AF65-F5344CB8AC3E}">
        <p14:creationId xmlns:p14="http://schemas.microsoft.com/office/powerpoint/2010/main" val="1078809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AB41-8A17-409A-9992-C4E89B6C24BD}"/>
              </a:ext>
            </a:extLst>
          </p:cNvPr>
          <p:cNvSpPr>
            <a:spLocks noGrp="1"/>
          </p:cNvSpPr>
          <p:nvPr>
            <p:ph type="title"/>
          </p:nvPr>
        </p:nvSpPr>
        <p:spPr/>
        <p:txBody>
          <a:bodyPr/>
          <a:lstStyle/>
          <a:p>
            <a:r>
              <a:rPr lang="en-GB" dirty="0"/>
              <a:t>Psychosocial approaches to pain management</a:t>
            </a:r>
          </a:p>
        </p:txBody>
      </p:sp>
      <p:sp>
        <p:nvSpPr>
          <p:cNvPr id="3" name="Content Placeholder 2">
            <a:extLst>
              <a:ext uri="{FF2B5EF4-FFF2-40B4-BE49-F238E27FC236}">
                <a16:creationId xmlns:a16="http://schemas.microsoft.com/office/drawing/2014/main" id="{7BF2875F-F101-44EA-A3FC-60C31088CA10}"/>
              </a:ext>
            </a:extLst>
          </p:cNvPr>
          <p:cNvSpPr>
            <a:spLocks noGrp="1"/>
          </p:cNvSpPr>
          <p:nvPr>
            <p:ph idx="1"/>
          </p:nvPr>
        </p:nvSpPr>
        <p:spPr/>
        <p:txBody>
          <a:bodyPr>
            <a:normAutofit lnSpcReduction="10000"/>
          </a:bodyPr>
          <a:lstStyle/>
          <a:p>
            <a:r>
              <a:rPr lang="en-GB" dirty="0"/>
              <a:t>Jensen (2011) proposed a model which hypothesises five psychosocial factors which are addressed by psychosocial interventions. </a:t>
            </a:r>
          </a:p>
          <a:p>
            <a:r>
              <a:rPr lang="en-GB" dirty="0"/>
              <a:t>These are: environmental factors; brain state factors, cognitive content, cognitive coping and behaviours.  </a:t>
            </a:r>
          </a:p>
          <a:p>
            <a:r>
              <a:rPr lang="en-GB" dirty="0"/>
              <a:t>No psychosocial intervention addresses all psychosocial factors. </a:t>
            </a:r>
          </a:p>
          <a:p>
            <a:r>
              <a:rPr lang="en-GB" dirty="0"/>
              <a:t>Hypnosis, relaxation training and mindfulness meditation training all focus on brain state and produce changes in executive function and dissociation which is usually adaptive.</a:t>
            </a:r>
          </a:p>
          <a:p>
            <a:r>
              <a:rPr lang="en-GB" dirty="0"/>
              <a:t>Their primary intervention target is pain related beliefs and outcome expectations.</a:t>
            </a:r>
          </a:p>
        </p:txBody>
      </p:sp>
    </p:spTree>
    <p:extLst>
      <p:ext uri="{BB962C8B-B14F-4D97-AF65-F5344CB8AC3E}">
        <p14:creationId xmlns:p14="http://schemas.microsoft.com/office/powerpoint/2010/main" val="41480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7406-4413-4A73-8AC8-C642A4C19BDA}"/>
              </a:ext>
            </a:extLst>
          </p:cNvPr>
          <p:cNvSpPr>
            <a:spLocks noGrp="1"/>
          </p:cNvSpPr>
          <p:nvPr>
            <p:ph type="title"/>
          </p:nvPr>
        </p:nvSpPr>
        <p:spPr/>
        <p:txBody>
          <a:bodyPr/>
          <a:lstStyle/>
          <a:p>
            <a:r>
              <a:rPr lang="en-GB" dirty="0"/>
              <a:t>Psychosocial approaches to pain management</a:t>
            </a:r>
          </a:p>
        </p:txBody>
      </p:sp>
      <p:pic>
        <p:nvPicPr>
          <p:cNvPr id="4" name="Content Placeholder 3">
            <a:extLst>
              <a:ext uri="{FF2B5EF4-FFF2-40B4-BE49-F238E27FC236}">
                <a16:creationId xmlns:a16="http://schemas.microsoft.com/office/drawing/2014/main" id="{E5FDF07A-664F-49F5-B5E3-F8605217D14D}"/>
              </a:ext>
            </a:extLst>
          </p:cNvPr>
          <p:cNvPicPr>
            <a:picLocks noGrp="1" noChangeAspect="1"/>
          </p:cNvPicPr>
          <p:nvPr>
            <p:ph idx="1"/>
          </p:nvPr>
        </p:nvPicPr>
        <p:blipFill>
          <a:blip r:embed="rId2"/>
          <a:stretch>
            <a:fillRect/>
          </a:stretch>
        </p:blipFill>
        <p:spPr>
          <a:xfrm>
            <a:off x="3700529" y="2436511"/>
            <a:ext cx="4790941" cy="3129566"/>
          </a:xfrm>
          <a:prstGeom prst="rect">
            <a:avLst/>
          </a:prstGeom>
        </p:spPr>
      </p:pic>
    </p:spTree>
    <p:extLst>
      <p:ext uri="{BB962C8B-B14F-4D97-AF65-F5344CB8AC3E}">
        <p14:creationId xmlns:p14="http://schemas.microsoft.com/office/powerpoint/2010/main" val="301074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7FEE-49CF-6AF7-C9C5-D76FCE8562AF}"/>
              </a:ext>
            </a:extLst>
          </p:cNvPr>
          <p:cNvSpPr>
            <a:spLocks noGrp="1"/>
          </p:cNvSpPr>
          <p:nvPr>
            <p:ph type="title"/>
          </p:nvPr>
        </p:nvSpPr>
        <p:spPr/>
        <p:txBody>
          <a:bodyPr/>
          <a:lstStyle/>
          <a:p>
            <a:r>
              <a:rPr lang="en-GB" dirty="0"/>
              <a:t>Autogenic Training and PATIENT SAFETY!!!!</a:t>
            </a:r>
          </a:p>
        </p:txBody>
      </p:sp>
      <p:sp>
        <p:nvSpPr>
          <p:cNvPr id="3" name="Content Placeholder 2">
            <a:extLst>
              <a:ext uri="{FF2B5EF4-FFF2-40B4-BE49-F238E27FC236}">
                <a16:creationId xmlns:a16="http://schemas.microsoft.com/office/drawing/2014/main" id="{31E438A2-6DF7-978C-0E32-63310FAD9E3A}"/>
              </a:ext>
            </a:extLst>
          </p:cNvPr>
          <p:cNvSpPr>
            <a:spLocks noGrp="1"/>
          </p:cNvSpPr>
          <p:nvPr>
            <p:ph idx="1"/>
          </p:nvPr>
        </p:nvSpPr>
        <p:spPr/>
        <p:txBody>
          <a:bodyPr/>
          <a:lstStyle/>
          <a:p>
            <a:r>
              <a:rPr lang="en-GB" dirty="0"/>
              <a:t>Autonomic Nervous system can be very labile especially in patients with pain syndromes and labile autonomic nervous systems </a:t>
            </a:r>
          </a:p>
          <a:p>
            <a:r>
              <a:rPr lang="en-GB" dirty="0"/>
              <a:t>Blood pressure can become unstable very easily in severe pain states and trauma associated shock:  RISK of STROKE increased</a:t>
            </a:r>
          </a:p>
          <a:p>
            <a:r>
              <a:rPr lang="en-GB" dirty="0"/>
              <a:t>Always have GP permission for AT – seek medical advice without hesitation for  patients with pain-or ANY issues of concern</a:t>
            </a:r>
          </a:p>
          <a:p>
            <a:r>
              <a:rPr lang="en-GB" dirty="0"/>
              <a:t>Some patients with pain have to check their BP regularly and alert GP if necessary, especially if taking medication</a:t>
            </a:r>
          </a:p>
        </p:txBody>
      </p:sp>
    </p:spTree>
    <p:extLst>
      <p:ext uri="{BB962C8B-B14F-4D97-AF65-F5344CB8AC3E}">
        <p14:creationId xmlns:p14="http://schemas.microsoft.com/office/powerpoint/2010/main" val="2224215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S PGCert Template" id="{92963C9B-0DB3-4F85-9C9F-247F8417E724}" vid="{5FA9EFB2-5900-4E93-8B0B-DFD9763E09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3874</Words>
  <Application>Microsoft Office PowerPoint</Application>
  <PresentationFormat>Widescreen</PresentationFormat>
  <Paragraphs>178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Monotype Sorts</vt:lpstr>
      <vt:lpstr>Rubik</vt:lpstr>
      <vt:lpstr>Office Theme</vt:lpstr>
      <vt:lpstr>Implications of Autogenic Training  for Self Management of Stress &amp; Symptom Burden associated with Chronic Pain</vt:lpstr>
      <vt:lpstr>PowerPoint Presentation</vt:lpstr>
      <vt:lpstr>Definition of Pain</vt:lpstr>
      <vt:lpstr>Educational Resources IASP: e.g.:</vt:lpstr>
      <vt:lpstr>Context: psychosocial approaches to pain management</vt:lpstr>
      <vt:lpstr>Psychosocial approaches to pain management</vt:lpstr>
      <vt:lpstr>Psychosocial approaches to pain management</vt:lpstr>
      <vt:lpstr>Psychosocial approaches to pain management</vt:lpstr>
      <vt:lpstr>Autogenic Training and PATIENT SAFETY!!!!</vt:lpstr>
      <vt:lpstr>Relaxation Training</vt:lpstr>
      <vt:lpstr>(Revisiting) Psychosocial stressors</vt:lpstr>
      <vt:lpstr>Autogenic Training (AT)</vt:lpstr>
      <vt:lpstr>Autogenic Training</vt:lpstr>
      <vt:lpstr>Autogenic Training</vt:lpstr>
      <vt:lpstr>Autogenic Training</vt:lpstr>
      <vt:lpstr>Fibromyalgia Syndrome</vt:lpstr>
      <vt:lpstr>Fibromyalgia Syndrome</vt:lpstr>
      <vt:lpstr>Fibromyalgia Syndrome</vt:lpstr>
      <vt:lpstr>FMS &amp; Autogenic Training</vt:lpstr>
      <vt:lpstr>Evidence based guidelines for treatment of FMS</vt:lpstr>
      <vt:lpstr>FMS &amp; CRPS</vt:lpstr>
      <vt:lpstr>FMS &amp; CRPS</vt:lpstr>
      <vt:lpstr>FMS &amp; CRPS</vt:lpstr>
      <vt:lpstr>FMS &amp; CRPS</vt:lpstr>
      <vt:lpstr>PowerPoint Presentation</vt:lpstr>
      <vt:lpstr>Papers for further  Classroom Tutorial Discussion</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Implications of Autogenic Training  for Self Management of Stress &amp; Symptom Burden associated with Chronic Pain</dc:title>
  <dc:creator>Shelagh Wright</dc:creator>
  <cp:lastModifiedBy>Shelagh Wright</cp:lastModifiedBy>
  <cp:revision>23</cp:revision>
  <dcterms:created xsi:type="dcterms:W3CDTF">2020-02-22T07:06:17Z</dcterms:created>
  <dcterms:modified xsi:type="dcterms:W3CDTF">2023-09-09T20:34:51Z</dcterms:modified>
</cp:coreProperties>
</file>